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375" r:id="rId32"/>
    <p:sldId id="372" r:id="rId33"/>
    <p:sldId id="373" r:id="rId34"/>
    <p:sldId id="371" r:id="rId35"/>
    <p:sldId id="37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238" autoAdjust="0"/>
  </p:normalViewPr>
  <p:slideViewPr>
    <p:cSldViewPr snapToGrid="0">
      <p:cViewPr varScale="1">
        <p:scale>
          <a:sx n="117" d="100"/>
          <a:sy n="117" d="100"/>
        </p:scale>
        <p:origin x="848" y="184"/>
      </p:cViewPr>
      <p:guideLst/>
    </p:cSldViewPr>
  </p:slideViewPr>
  <p:outlineViewPr>
    <p:cViewPr>
      <p:scale>
        <a:sx n="33" d="100"/>
        <a:sy n="33" d="100"/>
      </p:scale>
      <p:origin x="0" y="-2635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10639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193993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6581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411179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0685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204379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2344266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223697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169774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03AE6-7016-449C-B682-FEFF44E52A44}" type="datetimeFigureOut">
              <a:rPr lang="en-IE" smtClean="0"/>
              <a:t>03/08/2021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403171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703AE6-7016-449C-B682-FEFF44E52A44}" type="datetimeFigureOut">
              <a:rPr lang="en-IE" smtClean="0"/>
              <a:t>03/08/2021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293561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703AE6-7016-449C-B682-FEFF44E52A44}" type="datetimeFigureOut">
              <a:rPr lang="en-IE" smtClean="0"/>
              <a:t>03/08/2021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154635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703AE6-7016-449C-B682-FEFF44E52A44}" type="datetimeFigureOut">
              <a:rPr lang="en-IE" smtClean="0"/>
              <a:t>03/08/2021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132976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03AE6-7016-449C-B682-FEFF44E52A44}" type="datetimeFigureOut">
              <a:rPr lang="en-IE" smtClean="0"/>
              <a:t>03/08/2021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61551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03AE6-7016-449C-B682-FEFF44E52A44}" type="datetimeFigureOut">
              <a:rPr lang="en-IE" smtClean="0"/>
              <a:t>03/08/2021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49542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03AE6-7016-449C-B682-FEFF44E52A44}" type="datetimeFigureOut">
              <a:rPr lang="en-IE" smtClean="0"/>
              <a:t>03/08/2021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8C2889E-67FF-4093-A1DF-93135A8A0F24}" type="slidenum">
              <a:rPr lang="en-IE" smtClean="0"/>
              <a:t>‹#›</a:t>
            </a:fld>
            <a:endParaRPr lang="en-IE"/>
          </a:p>
        </p:txBody>
      </p:sp>
    </p:spTree>
    <p:extLst>
      <p:ext uri="{BB962C8B-B14F-4D97-AF65-F5344CB8AC3E}">
        <p14:creationId xmlns:p14="http://schemas.microsoft.com/office/powerpoint/2010/main" val="103110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703AE6-7016-449C-B682-FEFF44E52A44}" type="datetimeFigureOut">
              <a:rPr lang="en-IE" smtClean="0"/>
              <a:t>03/08/2021</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8C2889E-67FF-4093-A1DF-93135A8A0F24}" type="slidenum">
              <a:rPr lang="en-IE" smtClean="0"/>
              <a:t>‹#›</a:t>
            </a:fld>
            <a:endParaRPr lang="en-IE"/>
          </a:p>
        </p:txBody>
      </p:sp>
    </p:spTree>
    <p:extLst>
      <p:ext uri="{BB962C8B-B14F-4D97-AF65-F5344CB8AC3E}">
        <p14:creationId xmlns:p14="http://schemas.microsoft.com/office/powerpoint/2010/main" val="2096327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53F41D-CC76-403C-85FB-C0CEF5BEEB4E}"/>
              </a:ext>
            </a:extLst>
          </p:cNvPr>
          <p:cNvPicPr>
            <a:picLocks noChangeAspect="1"/>
          </p:cNvPicPr>
          <p:nvPr/>
        </p:nvPicPr>
        <p:blipFill rotWithShape="1">
          <a:blip r:embed="rId2"/>
          <a:srcRect l="17589" r="6763" b="189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6C165CC-60FE-4108-AF04-11E124773CFC}"/>
              </a:ext>
            </a:extLst>
          </p:cNvPr>
          <p:cNvSpPr>
            <a:spLocks noGrp="1"/>
          </p:cNvSpPr>
          <p:nvPr>
            <p:ph type="ctrTitle"/>
          </p:nvPr>
        </p:nvSpPr>
        <p:spPr>
          <a:xfrm>
            <a:off x="668867" y="1678666"/>
            <a:ext cx="4088190" cy="2369093"/>
          </a:xfrm>
        </p:spPr>
        <p:txBody>
          <a:bodyPr>
            <a:normAutofit/>
          </a:bodyPr>
          <a:lstStyle/>
          <a:p>
            <a:r>
              <a:rPr lang="en-IE" sz="4800"/>
              <a:t>Sheep Production</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4C7B24F-157D-FA4C-91E2-3479AC94E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73" y="6351036"/>
            <a:ext cx="3902681" cy="404232"/>
          </a:xfrm>
          <a:prstGeom prst="rect">
            <a:avLst/>
          </a:prstGeom>
        </p:spPr>
      </p:pic>
    </p:spTree>
    <p:extLst>
      <p:ext uri="{BB962C8B-B14F-4D97-AF65-F5344CB8AC3E}">
        <p14:creationId xmlns:p14="http://schemas.microsoft.com/office/powerpoint/2010/main" val="14278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CB80-83B2-4ED8-9E08-2E8E4434AAE8}"/>
              </a:ext>
            </a:extLst>
          </p:cNvPr>
          <p:cNvSpPr>
            <a:spLocks noGrp="1"/>
          </p:cNvSpPr>
          <p:nvPr>
            <p:ph type="title"/>
          </p:nvPr>
        </p:nvSpPr>
        <p:spPr/>
        <p:txBody>
          <a:bodyPr/>
          <a:lstStyle/>
          <a:p>
            <a:r>
              <a:rPr lang="en-IE" dirty="0"/>
              <a:t>Lowland Breeding</a:t>
            </a:r>
          </a:p>
        </p:txBody>
      </p:sp>
      <p:sp>
        <p:nvSpPr>
          <p:cNvPr id="3" name="Content Placeholder 2">
            <a:extLst>
              <a:ext uri="{FF2B5EF4-FFF2-40B4-BE49-F238E27FC236}">
                <a16:creationId xmlns:a16="http://schemas.microsoft.com/office/drawing/2014/main" id="{29B0787C-DAC7-4AAE-A068-14522451DC79}"/>
              </a:ext>
            </a:extLst>
          </p:cNvPr>
          <p:cNvSpPr>
            <a:spLocks noGrp="1"/>
          </p:cNvSpPr>
          <p:nvPr>
            <p:ph idx="1"/>
          </p:nvPr>
        </p:nvSpPr>
        <p:spPr>
          <a:xfrm>
            <a:off x="677334" y="1930400"/>
            <a:ext cx="6033626" cy="4413250"/>
          </a:xfrm>
        </p:spPr>
        <p:txBody>
          <a:bodyPr>
            <a:normAutofit fontScale="92500" lnSpcReduction="10000"/>
          </a:bodyPr>
          <a:lstStyle/>
          <a:p>
            <a:r>
              <a:rPr lang="en-IE" sz="2400" dirty="0"/>
              <a:t>A mountain ewe whose fertility has declined is brought down to a lowland farm. </a:t>
            </a:r>
          </a:p>
          <a:p>
            <a:r>
              <a:rPr lang="en-IE" sz="2400" dirty="0"/>
              <a:t>The more favourable conditions allow the fertility to improve. </a:t>
            </a:r>
          </a:p>
          <a:p>
            <a:r>
              <a:rPr lang="en-IE" sz="2400" dirty="0"/>
              <a:t>This ewe will be crossed with a prolific breed. </a:t>
            </a:r>
          </a:p>
          <a:p>
            <a:r>
              <a:rPr lang="en-IE" sz="2400" dirty="0"/>
              <a:t>The offspring of this cross will be used as a replacement ewe for the lowland farm.</a:t>
            </a:r>
          </a:p>
          <a:p>
            <a:r>
              <a:rPr lang="en-IE" sz="2400" dirty="0"/>
              <a:t>The replacement gets excellent mothering ability from the mountain ewe and gets prolificacy from the lowland breed.</a:t>
            </a:r>
          </a:p>
        </p:txBody>
      </p:sp>
      <p:pic>
        <p:nvPicPr>
          <p:cNvPr id="6" name="Picture 5">
            <a:extLst>
              <a:ext uri="{FF2B5EF4-FFF2-40B4-BE49-F238E27FC236}">
                <a16:creationId xmlns:a16="http://schemas.microsoft.com/office/drawing/2014/main" id="{57C20E43-9C9F-4E48-9F98-F4B3E85BF353}"/>
              </a:ext>
            </a:extLst>
          </p:cNvPr>
          <p:cNvPicPr>
            <a:picLocks noChangeAspect="1"/>
          </p:cNvPicPr>
          <p:nvPr/>
        </p:nvPicPr>
        <p:blipFill>
          <a:blip r:embed="rId2"/>
          <a:stretch>
            <a:fillRect/>
          </a:stretch>
        </p:blipFill>
        <p:spPr>
          <a:xfrm>
            <a:off x="7178502" y="1685925"/>
            <a:ext cx="4191000" cy="4657725"/>
          </a:xfrm>
          <a:prstGeom prst="rect">
            <a:avLst/>
          </a:prstGeom>
        </p:spPr>
      </p:pic>
      <p:pic>
        <p:nvPicPr>
          <p:cNvPr id="5" name="Picture 4">
            <a:extLst>
              <a:ext uri="{FF2B5EF4-FFF2-40B4-BE49-F238E27FC236}">
                <a16:creationId xmlns:a16="http://schemas.microsoft.com/office/drawing/2014/main" id="{27C0A6B3-1EA6-2048-8283-62DDCB30D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82901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EC4E-211B-45F9-97D4-CEA606CC1CDF}"/>
              </a:ext>
            </a:extLst>
          </p:cNvPr>
          <p:cNvSpPr>
            <a:spLocks noGrp="1"/>
          </p:cNvSpPr>
          <p:nvPr>
            <p:ph type="title"/>
          </p:nvPr>
        </p:nvSpPr>
        <p:spPr/>
        <p:txBody>
          <a:bodyPr/>
          <a:lstStyle/>
          <a:p>
            <a:r>
              <a:rPr lang="en-IE" dirty="0"/>
              <a:t>Lowland Breeding</a:t>
            </a:r>
          </a:p>
        </p:txBody>
      </p:sp>
      <p:sp>
        <p:nvSpPr>
          <p:cNvPr id="3" name="Content Placeholder 2">
            <a:extLst>
              <a:ext uri="{FF2B5EF4-FFF2-40B4-BE49-F238E27FC236}">
                <a16:creationId xmlns:a16="http://schemas.microsoft.com/office/drawing/2014/main" id="{6219047E-0B9F-4FF5-B229-264C2DF43C95}"/>
              </a:ext>
            </a:extLst>
          </p:cNvPr>
          <p:cNvSpPr>
            <a:spLocks noGrp="1"/>
          </p:cNvSpPr>
          <p:nvPr>
            <p:ph idx="1"/>
          </p:nvPr>
        </p:nvSpPr>
        <p:spPr/>
        <p:txBody>
          <a:bodyPr>
            <a:normAutofit lnSpcReduction="10000"/>
          </a:bodyPr>
          <a:lstStyle/>
          <a:p>
            <a:r>
              <a:rPr lang="en-IE" sz="2400" dirty="0"/>
              <a:t>This crossbred replacement will be crossed with a terminal breed each year it is on the farm.</a:t>
            </a:r>
          </a:p>
          <a:p>
            <a:r>
              <a:rPr lang="en-IE" sz="2400" dirty="0"/>
              <a:t>The prolificacy from the original sire encourages multiple births (quantity).</a:t>
            </a:r>
          </a:p>
          <a:p>
            <a:r>
              <a:rPr lang="en-IE" sz="2400" dirty="0"/>
              <a:t>The terminal breed increases the carcase quality of the lambs when sold for slaughter (quality). </a:t>
            </a:r>
          </a:p>
          <a:p>
            <a:r>
              <a:rPr lang="en-IE" sz="2400" dirty="0"/>
              <a:t>If planning to breed for the Easter market a Suffolk can be used.</a:t>
            </a:r>
          </a:p>
          <a:p>
            <a:r>
              <a:rPr lang="en-IE" sz="2400" dirty="0"/>
              <a:t>If planning to breed for mid-season a Texel can be used.</a:t>
            </a:r>
          </a:p>
        </p:txBody>
      </p:sp>
      <p:pic>
        <p:nvPicPr>
          <p:cNvPr id="4" name="Picture 3">
            <a:extLst>
              <a:ext uri="{FF2B5EF4-FFF2-40B4-BE49-F238E27FC236}">
                <a16:creationId xmlns:a16="http://schemas.microsoft.com/office/drawing/2014/main" id="{42E5CC66-B4C4-2341-B8F3-FACE73C63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364867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4F66-00B3-4CC8-95AD-D147F1952C8E}"/>
              </a:ext>
            </a:extLst>
          </p:cNvPr>
          <p:cNvSpPr>
            <a:spLocks noGrp="1"/>
          </p:cNvSpPr>
          <p:nvPr>
            <p:ph type="title"/>
          </p:nvPr>
        </p:nvSpPr>
        <p:spPr/>
        <p:txBody>
          <a:bodyPr/>
          <a:lstStyle/>
          <a:p>
            <a:r>
              <a:rPr lang="en-IE" dirty="0"/>
              <a:t>Lowland Breeding</a:t>
            </a:r>
          </a:p>
        </p:txBody>
      </p:sp>
      <p:pic>
        <p:nvPicPr>
          <p:cNvPr id="9" name="Content Placeholder 8">
            <a:extLst>
              <a:ext uri="{FF2B5EF4-FFF2-40B4-BE49-F238E27FC236}">
                <a16:creationId xmlns:a16="http://schemas.microsoft.com/office/drawing/2014/main" id="{FE642CDD-735C-48E6-AF66-A26ED3CE63CD}"/>
              </a:ext>
            </a:extLst>
          </p:cNvPr>
          <p:cNvPicPr>
            <a:picLocks noGrp="1" noChangeAspect="1"/>
          </p:cNvPicPr>
          <p:nvPr>
            <p:ph idx="1"/>
          </p:nvPr>
        </p:nvPicPr>
        <p:blipFill>
          <a:blip r:embed="rId2"/>
          <a:stretch>
            <a:fillRect/>
          </a:stretch>
        </p:blipFill>
        <p:spPr>
          <a:xfrm>
            <a:off x="2118519" y="2215356"/>
            <a:ext cx="5715000" cy="3771900"/>
          </a:xfrm>
        </p:spPr>
      </p:pic>
    </p:spTree>
    <p:extLst>
      <p:ext uri="{BB962C8B-B14F-4D97-AF65-F5344CB8AC3E}">
        <p14:creationId xmlns:p14="http://schemas.microsoft.com/office/powerpoint/2010/main" val="147993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64C1-331B-4E9E-BAA1-6F61ABA4B1A7}"/>
              </a:ext>
            </a:extLst>
          </p:cNvPr>
          <p:cNvSpPr>
            <a:spLocks noGrp="1"/>
          </p:cNvSpPr>
          <p:nvPr>
            <p:ph type="title"/>
          </p:nvPr>
        </p:nvSpPr>
        <p:spPr/>
        <p:txBody>
          <a:bodyPr/>
          <a:lstStyle/>
          <a:p>
            <a:r>
              <a:rPr lang="en-IE" dirty="0"/>
              <a:t>Ewe Replacements</a:t>
            </a:r>
          </a:p>
        </p:txBody>
      </p:sp>
      <p:sp>
        <p:nvSpPr>
          <p:cNvPr id="3" name="Content Placeholder 2">
            <a:extLst>
              <a:ext uri="{FF2B5EF4-FFF2-40B4-BE49-F238E27FC236}">
                <a16:creationId xmlns:a16="http://schemas.microsoft.com/office/drawing/2014/main" id="{756F83E7-9F3B-4B57-BA50-83ED7701D2F7}"/>
              </a:ext>
            </a:extLst>
          </p:cNvPr>
          <p:cNvSpPr>
            <a:spLocks noGrp="1"/>
          </p:cNvSpPr>
          <p:nvPr>
            <p:ph idx="1"/>
          </p:nvPr>
        </p:nvSpPr>
        <p:spPr/>
        <p:txBody>
          <a:bodyPr>
            <a:normAutofit lnSpcReduction="10000"/>
          </a:bodyPr>
          <a:lstStyle/>
          <a:p>
            <a:r>
              <a:rPr lang="en-IE" sz="2800" dirty="0"/>
              <a:t>When selecting replacements farmers should look for:</a:t>
            </a:r>
          </a:p>
          <a:p>
            <a:pPr lvl="1"/>
            <a:r>
              <a:rPr lang="en-IE" sz="2400" dirty="0"/>
              <a:t>Prolificacy</a:t>
            </a:r>
          </a:p>
          <a:p>
            <a:pPr lvl="1"/>
            <a:r>
              <a:rPr lang="en-IE" sz="2400" dirty="0"/>
              <a:t>Good Conformation</a:t>
            </a:r>
          </a:p>
          <a:p>
            <a:pPr lvl="1"/>
            <a:r>
              <a:rPr lang="en-IE" sz="2400" dirty="0"/>
              <a:t>Good BCS</a:t>
            </a:r>
          </a:p>
          <a:p>
            <a:pPr lvl="1"/>
            <a:r>
              <a:rPr lang="en-IE" sz="2400" dirty="0"/>
              <a:t>Health</a:t>
            </a:r>
          </a:p>
          <a:p>
            <a:pPr lvl="1"/>
            <a:r>
              <a:rPr lang="en-IE" sz="2400" dirty="0"/>
              <a:t>Good teeth, feet and legs</a:t>
            </a:r>
          </a:p>
          <a:p>
            <a:pPr lvl="1"/>
            <a:r>
              <a:rPr lang="en-IE" sz="2400" dirty="0"/>
              <a:t>Good udder with functioning teats</a:t>
            </a:r>
          </a:p>
          <a:p>
            <a:endParaRPr lang="en-IE" dirty="0"/>
          </a:p>
        </p:txBody>
      </p:sp>
      <p:pic>
        <p:nvPicPr>
          <p:cNvPr id="4" name="Picture 3">
            <a:extLst>
              <a:ext uri="{FF2B5EF4-FFF2-40B4-BE49-F238E27FC236}">
                <a16:creationId xmlns:a16="http://schemas.microsoft.com/office/drawing/2014/main" id="{29B66D6D-93BB-154E-A8A5-62EBEABEB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314357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33EF-4B27-4D58-B1C7-9EC16F47FC59}"/>
              </a:ext>
            </a:extLst>
          </p:cNvPr>
          <p:cNvSpPr>
            <a:spLocks noGrp="1"/>
          </p:cNvSpPr>
          <p:nvPr>
            <p:ph type="title"/>
          </p:nvPr>
        </p:nvSpPr>
        <p:spPr/>
        <p:txBody>
          <a:bodyPr/>
          <a:lstStyle/>
          <a:p>
            <a:r>
              <a:rPr lang="en-IE" dirty="0"/>
              <a:t>Ram selection</a:t>
            </a:r>
          </a:p>
        </p:txBody>
      </p:sp>
      <p:sp>
        <p:nvSpPr>
          <p:cNvPr id="3" name="Content Placeholder 2">
            <a:extLst>
              <a:ext uri="{FF2B5EF4-FFF2-40B4-BE49-F238E27FC236}">
                <a16:creationId xmlns:a16="http://schemas.microsoft.com/office/drawing/2014/main" id="{66B0FA1D-BF82-4F1B-B735-B2B74F73D78B}"/>
              </a:ext>
            </a:extLst>
          </p:cNvPr>
          <p:cNvSpPr>
            <a:spLocks noGrp="1"/>
          </p:cNvSpPr>
          <p:nvPr>
            <p:ph idx="1"/>
          </p:nvPr>
        </p:nvSpPr>
        <p:spPr/>
        <p:txBody>
          <a:bodyPr>
            <a:normAutofit lnSpcReduction="10000"/>
          </a:bodyPr>
          <a:lstStyle/>
          <a:p>
            <a:r>
              <a:rPr lang="en-IE" sz="2800" dirty="0"/>
              <a:t>When selecting a ram for breeding a farmer should look for:</a:t>
            </a:r>
          </a:p>
          <a:p>
            <a:pPr lvl="1"/>
            <a:r>
              <a:rPr lang="en-IE" sz="2400" dirty="0"/>
              <a:t>Performance testing</a:t>
            </a:r>
          </a:p>
          <a:p>
            <a:pPr lvl="1"/>
            <a:r>
              <a:rPr lang="en-IE" sz="2400" dirty="0"/>
              <a:t>Progeny testing</a:t>
            </a:r>
          </a:p>
          <a:p>
            <a:pPr lvl="1"/>
            <a:r>
              <a:rPr lang="en-IE" sz="2400" dirty="0"/>
              <a:t>Pedigree</a:t>
            </a:r>
          </a:p>
          <a:p>
            <a:pPr lvl="1"/>
            <a:r>
              <a:rPr lang="en-IE" sz="2400" dirty="0"/>
              <a:t>Good Conformation</a:t>
            </a:r>
          </a:p>
          <a:p>
            <a:pPr lvl="1"/>
            <a:r>
              <a:rPr lang="en-IE" sz="2400" dirty="0"/>
              <a:t>Good BCS</a:t>
            </a:r>
          </a:p>
          <a:p>
            <a:pPr lvl="1"/>
            <a:r>
              <a:rPr lang="en-IE" sz="2400" dirty="0"/>
              <a:t>Good teeth, feet and legs</a:t>
            </a:r>
          </a:p>
        </p:txBody>
      </p:sp>
      <p:pic>
        <p:nvPicPr>
          <p:cNvPr id="4" name="Picture 3">
            <a:extLst>
              <a:ext uri="{FF2B5EF4-FFF2-40B4-BE49-F238E27FC236}">
                <a16:creationId xmlns:a16="http://schemas.microsoft.com/office/drawing/2014/main" id="{D0A98EEB-72F3-D64E-A252-E5887D8D1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119852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F039-8A38-4E42-8C59-0C4030679A61}"/>
              </a:ext>
            </a:extLst>
          </p:cNvPr>
          <p:cNvSpPr>
            <a:spLocks noGrp="1"/>
          </p:cNvSpPr>
          <p:nvPr>
            <p:ph type="title"/>
          </p:nvPr>
        </p:nvSpPr>
        <p:spPr/>
        <p:txBody>
          <a:bodyPr/>
          <a:lstStyle/>
          <a:p>
            <a:r>
              <a:rPr lang="en-IE" dirty="0"/>
              <a:t>A year on the farm</a:t>
            </a:r>
          </a:p>
        </p:txBody>
      </p:sp>
      <p:pic>
        <p:nvPicPr>
          <p:cNvPr id="7" name="Content Placeholder 6">
            <a:extLst>
              <a:ext uri="{FF2B5EF4-FFF2-40B4-BE49-F238E27FC236}">
                <a16:creationId xmlns:a16="http://schemas.microsoft.com/office/drawing/2014/main" id="{3923312E-E5A9-4DA6-8FCE-F8F0F1A153E5}"/>
              </a:ext>
            </a:extLst>
          </p:cNvPr>
          <p:cNvPicPr>
            <a:picLocks noGrp="1" noChangeAspect="1"/>
          </p:cNvPicPr>
          <p:nvPr>
            <p:ph idx="1"/>
          </p:nvPr>
        </p:nvPicPr>
        <p:blipFill>
          <a:blip r:embed="rId2"/>
          <a:stretch>
            <a:fillRect/>
          </a:stretch>
        </p:blipFill>
        <p:spPr>
          <a:xfrm>
            <a:off x="1019708" y="1593352"/>
            <a:ext cx="7911919" cy="4943974"/>
          </a:xfrm>
        </p:spPr>
      </p:pic>
    </p:spTree>
    <p:extLst>
      <p:ext uri="{BB962C8B-B14F-4D97-AF65-F5344CB8AC3E}">
        <p14:creationId xmlns:p14="http://schemas.microsoft.com/office/powerpoint/2010/main" val="263367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9CAA-6264-45DF-B244-3D97B1220AA2}"/>
              </a:ext>
            </a:extLst>
          </p:cNvPr>
          <p:cNvSpPr>
            <a:spLocks noGrp="1"/>
          </p:cNvSpPr>
          <p:nvPr>
            <p:ph type="title"/>
          </p:nvPr>
        </p:nvSpPr>
        <p:spPr/>
        <p:txBody>
          <a:bodyPr/>
          <a:lstStyle/>
          <a:p>
            <a:r>
              <a:rPr lang="en-IE" dirty="0"/>
              <a:t>Easter vs. Mid season lambs</a:t>
            </a:r>
          </a:p>
        </p:txBody>
      </p:sp>
      <p:graphicFrame>
        <p:nvGraphicFramePr>
          <p:cNvPr id="4" name="Content Placeholder 3">
            <a:extLst>
              <a:ext uri="{FF2B5EF4-FFF2-40B4-BE49-F238E27FC236}">
                <a16:creationId xmlns:a16="http://schemas.microsoft.com/office/drawing/2014/main" id="{CFF08EDD-9056-4FDB-9A68-ECEDDCF6B827}"/>
              </a:ext>
            </a:extLst>
          </p:cNvPr>
          <p:cNvGraphicFramePr>
            <a:graphicFrameLocks noGrp="1"/>
          </p:cNvGraphicFramePr>
          <p:nvPr>
            <p:ph idx="1"/>
            <p:extLst>
              <p:ext uri="{D42A27DB-BD31-4B8C-83A1-F6EECF244321}">
                <p14:modId xmlns:p14="http://schemas.microsoft.com/office/powerpoint/2010/main" val="2776398077"/>
              </p:ext>
            </p:extLst>
          </p:nvPr>
        </p:nvGraphicFramePr>
        <p:xfrm>
          <a:off x="677334" y="1757144"/>
          <a:ext cx="9796509" cy="4813774"/>
        </p:xfrm>
        <a:graphic>
          <a:graphicData uri="http://schemas.openxmlformats.org/drawingml/2006/table">
            <a:tbl>
              <a:tblPr firstRow="1" firstCol="1" bandRow="1">
                <a:tableStyleId>{5C22544A-7EE6-4342-B048-85BDC9FD1C3A}</a:tableStyleId>
              </a:tblPr>
              <a:tblGrid>
                <a:gridCol w="2150454">
                  <a:extLst>
                    <a:ext uri="{9D8B030D-6E8A-4147-A177-3AD203B41FA5}">
                      <a16:colId xmlns:a16="http://schemas.microsoft.com/office/drawing/2014/main" val="1347345083"/>
                    </a:ext>
                  </a:extLst>
                </a:gridCol>
                <a:gridCol w="3643888">
                  <a:extLst>
                    <a:ext uri="{9D8B030D-6E8A-4147-A177-3AD203B41FA5}">
                      <a16:colId xmlns:a16="http://schemas.microsoft.com/office/drawing/2014/main" val="733357626"/>
                    </a:ext>
                  </a:extLst>
                </a:gridCol>
                <a:gridCol w="4002167">
                  <a:extLst>
                    <a:ext uri="{9D8B030D-6E8A-4147-A177-3AD203B41FA5}">
                      <a16:colId xmlns:a16="http://schemas.microsoft.com/office/drawing/2014/main" val="118995580"/>
                    </a:ext>
                  </a:extLst>
                </a:gridCol>
              </a:tblGrid>
              <a:tr h="509975">
                <a:tc>
                  <a:txBody>
                    <a:bodyPr/>
                    <a:lstStyle/>
                    <a:p>
                      <a:pPr>
                        <a:lnSpc>
                          <a:spcPct val="107000"/>
                        </a:lnSpc>
                        <a:spcAft>
                          <a:spcPts val="0"/>
                        </a:spcAft>
                      </a:pPr>
                      <a:r>
                        <a:rPr lang="en-IE" sz="2800">
                          <a:effectLst/>
                        </a:rPr>
                        <a:t> </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Easter</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Mid-season</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419345"/>
                  </a:ext>
                </a:extLst>
              </a:tr>
              <a:tr h="1046744">
                <a:tc>
                  <a:txBody>
                    <a:bodyPr/>
                    <a:lstStyle/>
                    <a:p>
                      <a:pPr>
                        <a:lnSpc>
                          <a:spcPct val="107000"/>
                        </a:lnSpc>
                        <a:spcAft>
                          <a:spcPts val="0"/>
                        </a:spcAft>
                      </a:pPr>
                      <a:r>
                        <a:rPr lang="en-IE" sz="2800">
                          <a:effectLst/>
                        </a:rPr>
                        <a:t>Price</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dirty="0">
                          <a:effectLst/>
                        </a:rPr>
                        <a:t>Ready for the Easter market → better price</a:t>
                      </a:r>
                      <a:endParaRPr lang="en-I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Lower price</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5332486"/>
                  </a:ext>
                </a:extLst>
              </a:tr>
              <a:tr h="509975">
                <a:tc>
                  <a:txBody>
                    <a:bodyPr/>
                    <a:lstStyle/>
                    <a:p>
                      <a:pPr>
                        <a:lnSpc>
                          <a:spcPct val="107000"/>
                        </a:lnSpc>
                        <a:spcAft>
                          <a:spcPts val="0"/>
                        </a:spcAft>
                      </a:pPr>
                      <a:r>
                        <a:rPr lang="en-IE" sz="2800">
                          <a:effectLst/>
                        </a:rPr>
                        <a:t>Lambs born</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December-January</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March-April</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5665509"/>
                  </a:ext>
                </a:extLst>
              </a:tr>
              <a:tr h="509975">
                <a:tc>
                  <a:txBody>
                    <a:bodyPr/>
                    <a:lstStyle/>
                    <a:p>
                      <a:pPr>
                        <a:lnSpc>
                          <a:spcPct val="107000"/>
                        </a:lnSpc>
                        <a:spcAft>
                          <a:spcPts val="0"/>
                        </a:spcAft>
                      </a:pPr>
                      <a:r>
                        <a:rPr lang="en-IE" sz="2800">
                          <a:effectLst/>
                        </a:rPr>
                        <a:t>Mated</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July-August</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September-October</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6925113"/>
                  </a:ext>
                </a:extLst>
              </a:tr>
              <a:tr h="509975">
                <a:tc>
                  <a:txBody>
                    <a:bodyPr/>
                    <a:lstStyle/>
                    <a:p>
                      <a:pPr>
                        <a:lnSpc>
                          <a:spcPct val="107000"/>
                        </a:lnSpc>
                        <a:spcAft>
                          <a:spcPts val="0"/>
                        </a:spcAft>
                      </a:pPr>
                      <a:r>
                        <a:rPr lang="en-IE" sz="2800">
                          <a:effectLst/>
                        </a:rPr>
                        <a:t>Breeding</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Out of season → Higher Cost</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Normal breeding cycle</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455791"/>
                  </a:ext>
                </a:extLst>
              </a:tr>
              <a:tr h="1046744">
                <a:tc>
                  <a:txBody>
                    <a:bodyPr/>
                    <a:lstStyle/>
                    <a:p>
                      <a:pPr>
                        <a:lnSpc>
                          <a:spcPct val="107000"/>
                        </a:lnSpc>
                        <a:spcAft>
                          <a:spcPts val="0"/>
                        </a:spcAft>
                      </a:pPr>
                      <a:r>
                        <a:rPr lang="en-IE" sz="2800">
                          <a:effectLst/>
                        </a:rPr>
                        <a:t>Feed</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a:effectLst/>
                        </a:rPr>
                        <a:t>More concentrates → Higher Cost</a:t>
                      </a:r>
                      <a:endParaRPr lang="en-I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E" sz="2800" dirty="0">
                          <a:effectLst/>
                        </a:rPr>
                        <a:t>Utilise grass</a:t>
                      </a:r>
                      <a:endParaRPr lang="en-I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971417"/>
                  </a:ext>
                </a:extLst>
              </a:tr>
            </a:tbl>
          </a:graphicData>
        </a:graphic>
      </p:graphicFrame>
    </p:spTree>
    <p:extLst>
      <p:ext uri="{BB962C8B-B14F-4D97-AF65-F5344CB8AC3E}">
        <p14:creationId xmlns:p14="http://schemas.microsoft.com/office/powerpoint/2010/main" val="51822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8EF8-EA0C-49A0-8CDC-03693AFC3BB4}"/>
              </a:ext>
            </a:extLst>
          </p:cNvPr>
          <p:cNvSpPr>
            <a:spLocks noGrp="1"/>
          </p:cNvSpPr>
          <p:nvPr>
            <p:ph type="title"/>
          </p:nvPr>
        </p:nvSpPr>
        <p:spPr/>
        <p:txBody>
          <a:bodyPr/>
          <a:lstStyle/>
          <a:p>
            <a:r>
              <a:rPr lang="en-IE" dirty="0"/>
              <a:t>Flushing</a:t>
            </a:r>
          </a:p>
        </p:txBody>
      </p:sp>
      <p:sp>
        <p:nvSpPr>
          <p:cNvPr id="3" name="Content Placeholder 2">
            <a:extLst>
              <a:ext uri="{FF2B5EF4-FFF2-40B4-BE49-F238E27FC236}">
                <a16:creationId xmlns:a16="http://schemas.microsoft.com/office/drawing/2014/main" id="{842487A7-C9FC-4036-BD23-056213DAC6BD}"/>
              </a:ext>
            </a:extLst>
          </p:cNvPr>
          <p:cNvSpPr>
            <a:spLocks noGrp="1"/>
          </p:cNvSpPr>
          <p:nvPr>
            <p:ph idx="1"/>
          </p:nvPr>
        </p:nvSpPr>
        <p:spPr/>
        <p:txBody>
          <a:bodyPr>
            <a:normAutofit lnSpcReduction="10000"/>
          </a:bodyPr>
          <a:lstStyle/>
          <a:p>
            <a:r>
              <a:rPr lang="en-IE" sz="2400" dirty="0"/>
              <a:t>Moving ewes from a low plane of nutrition to a high plane of nutrition prior to mating.</a:t>
            </a:r>
          </a:p>
          <a:p>
            <a:r>
              <a:rPr lang="en-IE" sz="2400" dirty="0"/>
              <a:t>Four weeks after mating ewes should be returned to a maintenance diet.</a:t>
            </a:r>
          </a:p>
          <a:p>
            <a:r>
              <a:rPr lang="en-IE" sz="2400" dirty="0"/>
              <a:t>Benefits:</a:t>
            </a:r>
          </a:p>
          <a:p>
            <a:pPr lvl="1"/>
            <a:r>
              <a:rPr lang="en-IE" sz="2000" dirty="0"/>
              <a:t>Increases ovulation rates</a:t>
            </a:r>
          </a:p>
          <a:p>
            <a:pPr lvl="1"/>
            <a:r>
              <a:rPr lang="en-IE" sz="2000" dirty="0"/>
              <a:t>Better implantation</a:t>
            </a:r>
          </a:p>
          <a:p>
            <a:pPr lvl="1"/>
            <a:r>
              <a:rPr lang="en-IE" sz="2000" dirty="0"/>
              <a:t>More regular heats</a:t>
            </a:r>
          </a:p>
          <a:p>
            <a:pPr lvl="1"/>
            <a:r>
              <a:rPr lang="en-IE" sz="2000" dirty="0"/>
              <a:t>Increases lamb numbers</a:t>
            </a:r>
          </a:p>
        </p:txBody>
      </p:sp>
      <p:pic>
        <p:nvPicPr>
          <p:cNvPr id="4" name="Picture 3">
            <a:extLst>
              <a:ext uri="{FF2B5EF4-FFF2-40B4-BE49-F238E27FC236}">
                <a16:creationId xmlns:a16="http://schemas.microsoft.com/office/drawing/2014/main" id="{0A411096-2BA5-4443-A8A3-54D7ED0B8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173747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BBFC-21ED-488A-897B-B4927882186E}"/>
              </a:ext>
            </a:extLst>
          </p:cNvPr>
          <p:cNvSpPr>
            <a:spLocks noGrp="1"/>
          </p:cNvSpPr>
          <p:nvPr>
            <p:ph type="title"/>
          </p:nvPr>
        </p:nvSpPr>
        <p:spPr/>
        <p:txBody>
          <a:bodyPr/>
          <a:lstStyle/>
          <a:p>
            <a:r>
              <a:rPr lang="en-IE" dirty="0"/>
              <a:t>Breeding out of Season</a:t>
            </a:r>
          </a:p>
        </p:txBody>
      </p:sp>
      <p:sp>
        <p:nvSpPr>
          <p:cNvPr id="3" name="Content Placeholder 2">
            <a:extLst>
              <a:ext uri="{FF2B5EF4-FFF2-40B4-BE49-F238E27FC236}">
                <a16:creationId xmlns:a16="http://schemas.microsoft.com/office/drawing/2014/main" id="{A295E04C-D2C5-4A43-A970-CF139CE45F79}"/>
              </a:ext>
            </a:extLst>
          </p:cNvPr>
          <p:cNvSpPr>
            <a:spLocks noGrp="1"/>
          </p:cNvSpPr>
          <p:nvPr>
            <p:ph idx="1"/>
          </p:nvPr>
        </p:nvSpPr>
        <p:spPr/>
        <p:txBody>
          <a:bodyPr>
            <a:normAutofit/>
          </a:bodyPr>
          <a:lstStyle/>
          <a:p>
            <a:r>
              <a:rPr lang="en-IE" sz="2400" dirty="0"/>
              <a:t>For Easter lamb production sheep must be bred in July-August in order to have lambs ready. Sheep do not naturally begin their oestrus cycling early enough and so they must be brought in to oestrus.</a:t>
            </a:r>
          </a:p>
          <a:p>
            <a:r>
              <a:rPr lang="en-IE" sz="2400" dirty="0"/>
              <a:t>Two methods:</a:t>
            </a:r>
          </a:p>
          <a:p>
            <a:pPr lvl="1"/>
            <a:r>
              <a:rPr lang="en-IE" sz="2000" dirty="0"/>
              <a:t>Sponging</a:t>
            </a:r>
          </a:p>
          <a:p>
            <a:pPr lvl="1"/>
            <a:r>
              <a:rPr lang="en-IE" sz="2000" dirty="0"/>
              <a:t>The ram effect</a:t>
            </a:r>
          </a:p>
          <a:p>
            <a:r>
              <a:rPr lang="en-IE" sz="2400" dirty="0"/>
              <a:t>When breeding out of season a smaller </a:t>
            </a:r>
            <a:r>
              <a:rPr lang="en-IE" sz="2400" dirty="0" err="1"/>
              <a:t>ewe:ram</a:t>
            </a:r>
            <a:r>
              <a:rPr lang="en-IE" sz="2400" dirty="0"/>
              <a:t> (10 : 1) ratio is used.</a:t>
            </a:r>
          </a:p>
        </p:txBody>
      </p:sp>
      <p:pic>
        <p:nvPicPr>
          <p:cNvPr id="4" name="Picture 3">
            <a:extLst>
              <a:ext uri="{FF2B5EF4-FFF2-40B4-BE49-F238E27FC236}">
                <a16:creationId xmlns:a16="http://schemas.microsoft.com/office/drawing/2014/main" id="{530EFD3E-70BC-EF4A-93DE-E9B957792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364876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EB32-E1D3-49D5-A2F7-0EEB2E94E919}"/>
              </a:ext>
            </a:extLst>
          </p:cNvPr>
          <p:cNvSpPr>
            <a:spLocks noGrp="1"/>
          </p:cNvSpPr>
          <p:nvPr>
            <p:ph type="title"/>
          </p:nvPr>
        </p:nvSpPr>
        <p:spPr/>
        <p:txBody>
          <a:bodyPr/>
          <a:lstStyle/>
          <a:p>
            <a:r>
              <a:rPr lang="en-IE" dirty="0"/>
              <a:t>Sponging</a:t>
            </a:r>
          </a:p>
        </p:txBody>
      </p:sp>
      <p:sp>
        <p:nvSpPr>
          <p:cNvPr id="3" name="Content Placeholder 2">
            <a:extLst>
              <a:ext uri="{FF2B5EF4-FFF2-40B4-BE49-F238E27FC236}">
                <a16:creationId xmlns:a16="http://schemas.microsoft.com/office/drawing/2014/main" id="{AEC4291E-6257-4732-AB4E-E8555D6834BD}"/>
              </a:ext>
            </a:extLst>
          </p:cNvPr>
          <p:cNvSpPr>
            <a:spLocks noGrp="1"/>
          </p:cNvSpPr>
          <p:nvPr>
            <p:ph idx="1"/>
          </p:nvPr>
        </p:nvSpPr>
        <p:spPr/>
        <p:txBody>
          <a:bodyPr>
            <a:normAutofit/>
          </a:bodyPr>
          <a:lstStyle/>
          <a:p>
            <a:r>
              <a:rPr lang="en-IE" sz="2800" dirty="0"/>
              <a:t>A progesterone soaked sponged is inserted into the ewes vagina.</a:t>
            </a:r>
          </a:p>
          <a:p>
            <a:r>
              <a:rPr lang="en-IE" sz="2800" dirty="0"/>
              <a:t>It is left for 12-16 days.</a:t>
            </a:r>
          </a:p>
          <a:p>
            <a:r>
              <a:rPr lang="en-IE" sz="2800" dirty="0"/>
              <a:t>The sponge is removed.</a:t>
            </a:r>
          </a:p>
          <a:p>
            <a:r>
              <a:rPr lang="en-IE" sz="2800" dirty="0"/>
              <a:t>The ewe receives a PMSG injection.</a:t>
            </a:r>
          </a:p>
          <a:p>
            <a:r>
              <a:rPr lang="en-IE" sz="2800" dirty="0"/>
              <a:t>The ewe can be mated 1-2 days later.</a:t>
            </a:r>
          </a:p>
        </p:txBody>
      </p:sp>
      <p:pic>
        <p:nvPicPr>
          <p:cNvPr id="4" name="Picture 3">
            <a:extLst>
              <a:ext uri="{FF2B5EF4-FFF2-40B4-BE49-F238E27FC236}">
                <a16:creationId xmlns:a16="http://schemas.microsoft.com/office/drawing/2014/main" id="{A45C7B3B-34C7-1549-A380-B61BC69C4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250094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2FF2-07BB-4903-A0B2-FBB5BA1E7F64}"/>
              </a:ext>
            </a:extLst>
          </p:cNvPr>
          <p:cNvSpPr>
            <a:spLocks noGrp="1"/>
          </p:cNvSpPr>
          <p:nvPr>
            <p:ph type="title"/>
          </p:nvPr>
        </p:nvSpPr>
        <p:spPr/>
        <p:txBody>
          <a:bodyPr/>
          <a:lstStyle/>
          <a:p>
            <a:r>
              <a:rPr lang="en-IE" dirty="0"/>
              <a:t>Learning Outcomes</a:t>
            </a:r>
          </a:p>
        </p:txBody>
      </p:sp>
      <p:sp>
        <p:nvSpPr>
          <p:cNvPr id="3" name="Content Placeholder 2">
            <a:extLst>
              <a:ext uri="{FF2B5EF4-FFF2-40B4-BE49-F238E27FC236}">
                <a16:creationId xmlns:a16="http://schemas.microsoft.com/office/drawing/2014/main" id="{75D70C96-CB52-4E03-A0DF-BCB485C336D1}"/>
              </a:ext>
            </a:extLst>
          </p:cNvPr>
          <p:cNvSpPr>
            <a:spLocks noGrp="1"/>
          </p:cNvSpPr>
          <p:nvPr>
            <p:ph idx="1"/>
          </p:nvPr>
        </p:nvSpPr>
        <p:spPr>
          <a:xfrm>
            <a:off x="677333" y="1492897"/>
            <a:ext cx="9278429" cy="5085184"/>
          </a:xfrm>
        </p:spPr>
        <p:txBody>
          <a:bodyPr>
            <a:noAutofit/>
          </a:bodyPr>
          <a:lstStyle/>
          <a:p>
            <a:pPr>
              <a:lnSpc>
                <a:spcPct val="100000"/>
              </a:lnSpc>
              <a:spcBef>
                <a:spcPts val="0"/>
              </a:spcBef>
              <a:spcAft>
                <a:spcPts val="0"/>
              </a:spcAft>
            </a:pPr>
            <a:r>
              <a:rPr lang="en-IE" sz="2000" dirty="0"/>
              <a:t>You should be able to:</a:t>
            </a:r>
          </a:p>
          <a:p>
            <a:pPr>
              <a:lnSpc>
                <a:spcPct val="100000"/>
              </a:lnSpc>
              <a:spcBef>
                <a:spcPts val="0"/>
              </a:spcBef>
              <a:spcAft>
                <a:spcPts val="0"/>
              </a:spcAft>
            </a:pPr>
            <a:r>
              <a:rPr lang="en-IE" sz="2000" dirty="0"/>
              <a:t>Identify and give characteristics of common sheep breeds.</a:t>
            </a:r>
          </a:p>
          <a:p>
            <a:pPr>
              <a:lnSpc>
                <a:spcPct val="100000"/>
              </a:lnSpc>
              <a:spcBef>
                <a:spcPts val="0"/>
              </a:spcBef>
              <a:spcAft>
                <a:spcPts val="0"/>
              </a:spcAft>
            </a:pPr>
            <a:r>
              <a:rPr lang="en-IE" sz="2000" dirty="0"/>
              <a:t>Discuss management practices for: </a:t>
            </a:r>
          </a:p>
          <a:p>
            <a:pPr lvl="1">
              <a:lnSpc>
                <a:spcPct val="100000"/>
              </a:lnSpc>
              <a:spcBef>
                <a:spcPts val="0"/>
              </a:spcBef>
              <a:spcAft>
                <a:spcPts val="0"/>
              </a:spcAft>
            </a:pPr>
            <a:r>
              <a:rPr lang="en-IE" sz="2000" dirty="0"/>
              <a:t>handling and housing.</a:t>
            </a:r>
            <a:r>
              <a:rPr lang="en-US" sz="2000" dirty="0"/>
              <a:t> </a:t>
            </a:r>
          </a:p>
          <a:p>
            <a:pPr lvl="1">
              <a:lnSpc>
                <a:spcPct val="100000"/>
              </a:lnSpc>
              <a:spcBef>
                <a:spcPts val="0"/>
              </a:spcBef>
              <a:spcAft>
                <a:spcPts val="0"/>
              </a:spcAft>
            </a:pPr>
            <a:r>
              <a:rPr lang="en-US" sz="2000" dirty="0"/>
              <a:t>optimal animal health and welfare</a:t>
            </a:r>
          </a:p>
          <a:p>
            <a:pPr lvl="1">
              <a:lnSpc>
                <a:spcPct val="100000"/>
              </a:lnSpc>
              <a:spcBef>
                <a:spcPts val="0"/>
              </a:spcBef>
              <a:spcAft>
                <a:spcPts val="0"/>
              </a:spcAft>
            </a:pPr>
            <a:r>
              <a:rPr lang="en-US" sz="2000" dirty="0"/>
              <a:t>slurry/farmyard manure</a:t>
            </a:r>
          </a:p>
          <a:p>
            <a:pPr lvl="1">
              <a:lnSpc>
                <a:spcPct val="100000"/>
              </a:lnSpc>
              <a:spcBef>
                <a:spcPts val="0"/>
              </a:spcBef>
              <a:spcAft>
                <a:spcPts val="0"/>
              </a:spcAft>
            </a:pPr>
            <a:r>
              <a:rPr lang="en-US" sz="2000" dirty="0"/>
              <a:t>delivering sustainable and environmentally friendly production systems</a:t>
            </a:r>
          </a:p>
          <a:p>
            <a:pPr lvl="1">
              <a:lnSpc>
                <a:spcPct val="100000"/>
              </a:lnSpc>
              <a:spcBef>
                <a:spcPts val="0"/>
              </a:spcBef>
              <a:spcAft>
                <a:spcPts val="0"/>
              </a:spcAft>
            </a:pPr>
            <a:r>
              <a:rPr lang="en-US" sz="2000" dirty="0"/>
              <a:t>ensuring quality, safe and traceable food for the consumer</a:t>
            </a:r>
            <a:endParaRPr lang="en-IE" sz="2000" dirty="0"/>
          </a:p>
          <a:p>
            <a:pPr>
              <a:lnSpc>
                <a:spcPct val="100000"/>
              </a:lnSpc>
              <a:spcBef>
                <a:spcPts val="0"/>
              </a:spcBef>
              <a:spcAft>
                <a:spcPts val="0"/>
              </a:spcAft>
            </a:pPr>
            <a:r>
              <a:rPr lang="en-US" sz="2000" dirty="0"/>
              <a:t>Discuss the importance of nutrition and ration formulation to meet the protein, energy and performance requirements at different growth/development stages of sheep.</a:t>
            </a:r>
            <a:endParaRPr lang="en-IE" sz="2000" dirty="0"/>
          </a:p>
          <a:p>
            <a:pPr>
              <a:lnSpc>
                <a:spcPct val="100000"/>
              </a:lnSpc>
              <a:spcBef>
                <a:spcPts val="0"/>
              </a:spcBef>
              <a:spcAft>
                <a:spcPts val="0"/>
              </a:spcAft>
            </a:pPr>
            <a:r>
              <a:rPr lang="en-US" sz="2000" dirty="0"/>
              <a:t>Compare hill/mountain sheep farming with lowland sheep farming</a:t>
            </a:r>
          </a:p>
          <a:p>
            <a:pPr>
              <a:lnSpc>
                <a:spcPct val="100000"/>
              </a:lnSpc>
              <a:spcBef>
                <a:spcPts val="0"/>
              </a:spcBef>
              <a:spcAft>
                <a:spcPts val="0"/>
              </a:spcAft>
            </a:pPr>
            <a:r>
              <a:rPr lang="en-US" sz="2000" dirty="0"/>
              <a:t>Compare early lamb production and mid-season lamb production.</a:t>
            </a:r>
          </a:p>
          <a:p>
            <a:pPr>
              <a:lnSpc>
                <a:spcPct val="100000"/>
              </a:lnSpc>
              <a:spcBef>
                <a:spcPts val="0"/>
              </a:spcBef>
              <a:spcAft>
                <a:spcPts val="0"/>
              </a:spcAft>
            </a:pPr>
            <a:r>
              <a:rPr lang="en-US" sz="2000" dirty="0"/>
              <a:t>Discuss sheep/lamb production through the lenses of out cross-cutting themes: </a:t>
            </a:r>
            <a:r>
              <a:rPr lang="en-US" sz="2000" i="1" dirty="0"/>
              <a:t>Breeding and Genetics, Technology, Sustainability, Policy and Economics, Health and Safety</a:t>
            </a:r>
            <a:r>
              <a:rPr lang="en-US" sz="2000" dirty="0"/>
              <a:t>.</a:t>
            </a:r>
          </a:p>
          <a:p>
            <a:endParaRPr lang="en-IE" sz="1500" dirty="0"/>
          </a:p>
        </p:txBody>
      </p:sp>
    </p:spTree>
    <p:extLst>
      <p:ext uri="{BB962C8B-B14F-4D97-AF65-F5344CB8AC3E}">
        <p14:creationId xmlns:p14="http://schemas.microsoft.com/office/powerpoint/2010/main" val="231401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D41A5-E387-413F-A21A-993C62451E02}"/>
              </a:ext>
            </a:extLst>
          </p:cNvPr>
          <p:cNvSpPr>
            <a:spLocks noGrp="1"/>
          </p:cNvSpPr>
          <p:nvPr>
            <p:ph type="title"/>
          </p:nvPr>
        </p:nvSpPr>
        <p:spPr/>
        <p:txBody>
          <a:bodyPr/>
          <a:lstStyle/>
          <a:p>
            <a:r>
              <a:rPr lang="en-IE" dirty="0"/>
              <a:t>The ram effect</a:t>
            </a:r>
          </a:p>
        </p:txBody>
      </p:sp>
      <p:sp>
        <p:nvSpPr>
          <p:cNvPr id="3" name="Content Placeholder 2">
            <a:extLst>
              <a:ext uri="{FF2B5EF4-FFF2-40B4-BE49-F238E27FC236}">
                <a16:creationId xmlns:a16="http://schemas.microsoft.com/office/drawing/2014/main" id="{6AB9A323-4D57-4F66-8EFA-F24B7ECF02B5}"/>
              </a:ext>
            </a:extLst>
          </p:cNvPr>
          <p:cNvSpPr>
            <a:spLocks noGrp="1"/>
          </p:cNvSpPr>
          <p:nvPr>
            <p:ph idx="1"/>
          </p:nvPr>
        </p:nvSpPr>
        <p:spPr/>
        <p:txBody>
          <a:bodyPr>
            <a:normAutofit/>
          </a:bodyPr>
          <a:lstStyle/>
          <a:p>
            <a:r>
              <a:rPr lang="en-IE" sz="2400" dirty="0"/>
              <a:t>The ram must be removed from the ewes for six weeks prior to mating.</a:t>
            </a:r>
          </a:p>
          <a:p>
            <a:r>
              <a:rPr lang="en-IE" sz="2400" dirty="0"/>
              <a:t>Reintroducing the ram suddenly can cause ewes to come into oestrus. This can be used to breed out of season or synchronise breeding without using sponging.</a:t>
            </a:r>
          </a:p>
        </p:txBody>
      </p:sp>
      <p:pic>
        <p:nvPicPr>
          <p:cNvPr id="4" name="Picture 3">
            <a:extLst>
              <a:ext uri="{FF2B5EF4-FFF2-40B4-BE49-F238E27FC236}">
                <a16:creationId xmlns:a16="http://schemas.microsoft.com/office/drawing/2014/main" id="{35C18C29-5B05-134A-B506-3C2207CE6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55397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307-639A-4A46-8ECE-5E3CE37D1AAC}"/>
              </a:ext>
            </a:extLst>
          </p:cNvPr>
          <p:cNvSpPr>
            <a:spLocks noGrp="1"/>
          </p:cNvSpPr>
          <p:nvPr>
            <p:ph type="title"/>
          </p:nvPr>
        </p:nvSpPr>
        <p:spPr/>
        <p:txBody>
          <a:bodyPr/>
          <a:lstStyle/>
          <a:p>
            <a:r>
              <a:rPr lang="en-IE" dirty="0"/>
              <a:t>Marking</a:t>
            </a:r>
          </a:p>
        </p:txBody>
      </p:sp>
      <p:sp>
        <p:nvSpPr>
          <p:cNvPr id="3" name="Content Placeholder 2">
            <a:extLst>
              <a:ext uri="{FF2B5EF4-FFF2-40B4-BE49-F238E27FC236}">
                <a16:creationId xmlns:a16="http://schemas.microsoft.com/office/drawing/2014/main" id="{5B8CEDB0-D11C-4297-975E-B392653C43AE}"/>
              </a:ext>
            </a:extLst>
          </p:cNvPr>
          <p:cNvSpPr>
            <a:spLocks noGrp="1"/>
          </p:cNvSpPr>
          <p:nvPr>
            <p:ph idx="1"/>
          </p:nvPr>
        </p:nvSpPr>
        <p:spPr/>
        <p:txBody>
          <a:bodyPr>
            <a:normAutofit/>
          </a:bodyPr>
          <a:lstStyle/>
          <a:p>
            <a:r>
              <a:rPr lang="en-IE" sz="2400" dirty="0"/>
              <a:t>A raddle and ram crayons can be used to mark ewes that have been mated.</a:t>
            </a:r>
          </a:p>
          <a:p>
            <a:r>
              <a:rPr lang="en-IE" sz="2400" dirty="0"/>
              <a:t>This allows the farmer to keep track of ewes in lamb and identify if ewes have been mated but failed to conceive which can be an indicator of poor fertility.</a:t>
            </a:r>
          </a:p>
          <a:p>
            <a:r>
              <a:rPr lang="en-IE" sz="2400" dirty="0"/>
              <a:t>Lighter colours are used at the beginning of the season and darker colours later in the season.</a:t>
            </a:r>
          </a:p>
        </p:txBody>
      </p:sp>
      <p:pic>
        <p:nvPicPr>
          <p:cNvPr id="4" name="Picture 3">
            <a:extLst>
              <a:ext uri="{FF2B5EF4-FFF2-40B4-BE49-F238E27FC236}">
                <a16:creationId xmlns:a16="http://schemas.microsoft.com/office/drawing/2014/main" id="{6AF1397A-87AB-504B-B1BA-8CA25013B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287467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EAB8-7BFE-4E76-B616-5D57E95B6A69}"/>
              </a:ext>
            </a:extLst>
          </p:cNvPr>
          <p:cNvSpPr>
            <a:spLocks noGrp="1"/>
          </p:cNvSpPr>
          <p:nvPr>
            <p:ph type="title"/>
          </p:nvPr>
        </p:nvSpPr>
        <p:spPr/>
        <p:txBody>
          <a:bodyPr/>
          <a:lstStyle/>
          <a:p>
            <a:r>
              <a:rPr lang="en-IE" dirty="0"/>
              <a:t>Scanning</a:t>
            </a:r>
          </a:p>
        </p:txBody>
      </p:sp>
      <p:sp>
        <p:nvSpPr>
          <p:cNvPr id="3" name="Content Placeholder 2">
            <a:extLst>
              <a:ext uri="{FF2B5EF4-FFF2-40B4-BE49-F238E27FC236}">
                <a16:creationId xmlns:a16="http://schemas.microsoft.com/office/drawing/2014/main" id="{F54DC1C4-4FBE-48BB-8083-FDA9D59BA3AC}"/>
              </a:ext>
            </a:extLst>
          </p:cNvPr>
          <p:cNvSpPr>
            <a:spLocks noGrp="1"/>
          </p:cNvSpPr>
          <p:nvPr>
            <p:ph idx="1"/>
          </p:nvPr>
        </p:nvSpPr>
        <p:spPr/>
        <p:txBody>
          <a:bodyPr/>
          <a:lstStyle/>
          <a:p>
            <a:r>
              <a:rPr lang="en-IE" sz="2400" dirty="0"/>
              <a:t>80 days after the ram has been turned out the flock can be scanned.</a:t>
            </a:r>
          </a:p>
          <a:p>
            <a:r>
              <a:rPr lang="en-IE" sz="2400" dirty="0"/>
              <a:t>This can identify barren ewes </a:t>
            </a:r>
            <a:r>
              <a:rPr lang="en-IE" sz="2400" dirty="0">
                <a:latin typeface="+mj-lt"/>
                <a:cs typeface="Calibri" panose="020F0502020204030204" pitchFamily="34" charset="0"/>
              </a:rPr>
              <a:t>→ Can use this information to cull animals.</a:t>
            </a:r>
          </a:p>
          <a:p>
            <a:r>
              <a:rPr lang="en-IE" sz="2400" dirty="0"/>
              <a:t>It also determines if the ewe is pregnant with single or multiple lambs</a:t>
            </a:r>
            <a:r>
              <a:rPr lang="en-IE" sz="2400" dirty="0">
                <a:latin typeface="+mj-lt"/>
                <a:cs typeface="Calibri" panose="020F0502020204030204" pitchFamily="34" charset="0"/>
              </a:rPr>
              <a:t> → Can separate based on number and manage feeding regime (to prevent twin lamb disease).</a:t>
            </a:r>
            <a:endParaRPr lang="en-IE" sz="2400" dirty="0">
              <a:latin typeface="+mj-lt"/>
            </a:endParaRPr>
          </a:p>
          <a:p>
            <a:endParaRPr lang="en-IE" dirty="0"/>
          </a:p>
          <a:p>
            <a:endParaRPr lang="en-IE" dirty="0"/>
          </a:p>
        </p:txBody>
      </p:sp>
      <p:pic>
        <p:nvPicPr>
          <p:cNvPr id="4" name="Picture 3">
            <a:extLst>
              <a:ext uri="{FF2B5EF4-FFF2-40B4-BE49-F238E27FC236}">
                <a16:creationId xmlns:a16="http://schemas.microsoft.com/office/drawing/2014/main" id="{F799F206-7F49-1F4B-8730-3E5B59D59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2876206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7197-6722-4A0E-BCC6-C3C64FF75088}"/>
              </a:ext>
            </a:extLst>
          </p:cNvPr>
          <p:cNvSpPr>
            <a:spLocks noGrp="1"/>
          </p:cNvSpPr>
          <p:nvPr>
            <p:ph type="title"/>
          </p:nvPr>
        </p:nvSpPr>
        <p:spPr/>
        <p:txBody>
          <a:bodyPr/>
          <a:lstStyle/>
          <a:p>
            <a:r>
              <a:rPr lang="en-IE" dirty="0"/>
              <a:t>Steaming up</a:t>
            </a:r>
          </a:p>
        </p:txBody>
      </p:sp>
      <p:sp>
        <p:nvSpPr>
          <p:cNvPr id="3" name="Content Placeholder 2">
            <a:extLst>
              <a:ext uri="{FF2B5EF4-FFF2-40B4-BE49-F238E27FC236}">
                <a16:creationId xmlns:a16="http://schemas.microsoft.com/office/drawing/2014/main" id="{37CA632C-6A63-4DC7-A247-4FA25A4DDFB5}"/>
              </a:ext>
            </a:extLst>
          </p:cNvPr>
          <p:cNvSpPr>
            <a:spLocks noGrp="1"/>
          </p:cNvSpPr>
          <p:nvPr>
            <p:ph idx="1"/>
          </p:nvPr>
        </p:nvSpPr>
        <p:spPr/>
        <p:txBody>
          <a:bodyPr>
            <a:normAutofit lnSpcReduction="10000"/>
          </a:bodyPr>
          <a:lstStyle/>
          <a:p>
            <a:r>
              <a:rPr lang="en-IE" sz="2800" dirty="0"/>
              <a:t>Moving the animal from a low plane of nutrition to a high plane of nutrition prior to giving birth.</a:t>
            </a:r>
          </a:p>
          <a:p>
            <a:r>
              <a:rPr lang="en-IE" sz="2800" dirty="0"/>
              <a:t>Begin steaming up 6-8 weeks prior to lambing.</a:t>
            </a:r>
          </a:p>
          <a:p>
            <a:r>
              <a:rPr lang="en-IE" sz="2800" dirty="0"/>
              <a:t>Begin giving 100-200g per day and increase by 100g every week in order to reach 500-750g per day by lambing time.</a:t>
            </a:r>
          </a:p>
          <a:p>
            <a:r>
              <a:rPr lang="en-IE" sz="2800" dirty="0"/>
              <a:t>Increases the BCS in order to prevent twin lamb disease.</a:t>
            </a:r>
          </a:p>
        </p:txBody>
      </p:sp>
      <p:pic>
        <p:nvPicPr>
          <p:cNvPr id="4" name="Picture 3">
            <a:extLst>
              <a:ext uri="{FF2B5EF4-FFF2-40B4-BE49-F238E27FC236}">
                <a16:creationId xmlns:a16="http://schemas.microsoft.com/office/drawing/2014/main" id="{EAA5B513-9351-6D4D-8370-D46F157A0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776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E4C5-C0CB-4B83-BB6F-45E0C937EACA}"/>
              </a:ext>
            </a:extLst>
          </p:cNvPr>
          <p:cNvSpPr>
            <a:spLocks noGrp="1"/>
          </p:cNvSpPr>
          <p:nvPr>
            <p:ph type="title"/>
          </p:nvPr>
        </p:nvSpPr>
        <p:spPr/>
        <p:txBody>
          <a:bodyPr/>
          <a:lstStyle/>
          <a:p>
            <a:r>
              <a:rPr lang="en-IE" dirty="0"/>
              <a:t>Lambing</a:t>
            </a:r>
          </a:p>
        </p:txBody>
      </p:sp>
      <p:sp>
        <p:nvSpPr>
          <p:cNvPr id="3" name="Content Placeholder 2">
            <a:extLst>
              <a:ext uri="{FF2B5EF4-FFF2-40B4-BE49-F238E27FC236}">
                <a16:creationId xmlns:a16="http://schemas.microsoft.com/office/drawing/2014/main" id="{21DABD03-597A-47D6-A412-8EF08CBC897E}"/>
              </a:ext>
            </a:extLst>
          </p:cNvPr>
          <p:cNvSpPr>
            <a:spLocks noGrp="1"/>
          </p:cNvSpPr>
          <p:nvPr>
            <p:ph idx="1"/>
          </p:nvPr>
        </p:nvSpPr>
        <p:spPr>
          <a:xfrm>
            <a:off x="677334" y="2006080"/>
            <a:ext cx="9601200" cy="4693300"/>
          </a:xfrm>
        </p:spPr>
        <p:txBody>
          <a:bodyPr>
            <a:normAutofit fontScale="92500" lnSpcReduction="10000"/>
          </a:bodyPr>
          <a:lstStyle/>
          <a:p>
            <a:r>
              <a:rPr lang="en-IE" sz="2400" dirty="0">
                <a:latin typeface="+mj-lt"/>
              </a:rPr>
              <a:t>Ewes should be placed in lambing pens.</a:t>
            </a:r>
          </a:p>
          <a:p>
            <a:r>
              <a:rPr lang="en-IE" sz="2400" dirty="0">
                <a:latin typeface="+mj-lt"/>
              </a:rPr>
              <a:t>Housing prevents predation. Good hygiene should be maintained in housing.</a:t>
            </a:r>
          </a:p>
          <a:p>
            <a:r>
              <a:rPr lang="en-IE" sz="2400" dirty="0">
                <a:latin typeface="+mj-lt"/>
              </a:rPr>
              <a:t>Steaming up should be used to increase BCS to 3 in order to prevent twin lamb disease.</a:t>
            </a:r>
          </a:p>
          <a:p>
            <a:r>
              <a:rPr lang="en-IE" sz="2400" dirty="0">
                <a:latin typeface="+mj-lt"/>
              </a:rPr>
              <a:t>A heat lamp can be used if temperatures are low to prevent chill/hypothermia.</a:t>
            </a:r>
          </a:p>
          <a:p>
            <a:r>
              <a:rPr lang="en-IE" sz="2400" dirty="0">
                <a:latin typeface="+mj-lt"/>
              </a:rPr>
              <a:t>Sheep should lick the lamb </a:t>
            </a:r>
            <a:r>
              <a:rPr lang="en-IE" sz="2400" dirty="0">
                <a:latin typeface="+mj-lt"/>
                <a:cs typeface="Calibri" panose="020F0502020204030204" pitchFamily="34" charset="0"/>
              </a:rPr>
              <a:t>→ promotes bonding and stimulates circulation.</a:t>
            </a:r>
          </a:p>
          <a:p>
            <a:r>
              <a:rPr lang="en-IE" sz="2400" dirty="0">
                <a:latin typeface="+mj-lt"/>
                <a:cs typeface="Calibri" panose="020F0502020204030204" pitchFamily="34" charset="0"/>
              </a:rPr>
              <a:t>Remove mucus from nose and mouth → clears airways.</a:t>
            </a:r>
          </a:p>
          <a:p>
            <a:r>
              <a:rPr lang="en-IE" sz="2400" dirty="0">
                <a:latin typeface="+mj-lt"/>
              </a:rPr>
              <a:t>Dip the navel in iodine </a:t>
            </a:r>
            <a:r>
              <a:rPr lang="en-IE" sz="2400" dirty="0">
                <a:latin typeface="+mj-lt"/>
                <a:cs typeface="Calibri" panose="020F0502020204030204" pitchFamily="34" charset="0"/>
              </a:rPr>
              <a:t>→ Prevent navel ill.</a:t>
            </a:r>
          </a:p>
          <a:p>
            <a:r>
              <a:rPr lang="en-IE" sz="2400" dirty="0">
                <a:latin typeface="+mj-lt"/>
                <a:cs typeface="Calibri" panose="020F0502020204030204" pitchFamily="34" charset="0"/>
              </a:rPr>
              <a:t>Ensure sufficient colostrum is received → Prevents infections.</a:t>
            </a:r>
            <a:endParaRPr lang="en-IE" sz="2400" dirty="0">
              <a:latin typeface="+mj-lt"/>
            </a:endParaRPr>
          </a:p>
        </p:txBody>
      </p:sp>
    </p:spTree>
    <p:extLst>
      <p:ext uri="{BB962C8B-B14F-4D97-AF65-F5344CB8AC3E}">
        <p14:creationId xmlns:p14="http://schemas.microsoft.com/office/powerpoint/2010/main" val="239140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E94C-E7D6-4571-BED9-C8BE927CC969}"/>
              </a:ext>
            </a:extLst>
          </p:cNvPr>
          <p:cNvSpPr>
            <a:spLocks noGrp="1"/>
          </p:cNvSpPr>
          <p:nvPr>
            <p:ph type="title"/>
          </p:nvPr>
        </p:nvSpPr>
        <p:spPr/>
        <p:txBody>
          <a:bodyPr/>
          <a:lstStyle/>
          <a:p>
            <a:r>
              <a:rPr lang="en-IE" dirty="0"/>
              <a:t>Fostering</a:t>
            </a:r>
          </a:p>
        </p:txBody>
      </p:sp>
      <p:sp>
        <p:nvSpPr>
          <p:cNvPr id="3" name="Content Placeholder 2">
            <a:extLst>
              <a:ext uri="{FF2B5EF4-FFF2-40B4-BE49-F238E27FC236}">
                <a16:creationId xmlns:a16="http://schemas.microsoft.com/office/drawing/2014/main" id="{3941361B-EC84-45BB-BCEE-058F69452FF9}"/>
              </a:ext>
            </a:extLst>
          </p:cNvPr>
          <p:cNvSpPr>
            <a:spLocks noGrp="1"/>
          </p:cNvSpPr>
          <p:nvPr>
            <p:ph idx="1"/>
          </p:nvPr>
        </p:nvSpPr>
        <p:spPr>
          <a:xfrm>
            <a:off x="677334" y="1930400"/>
            <a:ext cx="8596668" cy="4697411"/>
          </a:xfrm>
        </p:spPr>
        <p:txBody>
          <a:bodyPr>
            <a:normAutofit fontScale="85000" lnSpcReduction="20000"/>
          </a:bodyPr>
          <a:lstStyle/>
          <a:p>
            <a:r>
              <a:rPr lang="en-IE" sz="2800" dirty="0"/>
              <a:t>A farmer can use fostering to get a ewe to accept a lamb that is not her own.</a:t>
            </a:r>
          </a:p>
          <a:p>
            <a:r>
              <a:rPr lang="en-IE" sz="2800" b="1" dirty="0"/>
              <a:t>Wet fostering</a:t>
            </a:r>
            <a:r>
              <a:rPr lang="en-IE" sz="2800" dirty="0"/>
              <a:t>: Rub birth fluids from the ewe on the foster lamb and allow the ewe to lick the lamb. </a:t>
            </a:r>
          </a:p>
          <a:p>
            <a:r>
              <a:rPr lang="en-IE" sz="2800" b="1" dirty="0"/>
              <a:t>Fostering sprays</a:t>
            </a:r>
            <a:r>
              <a:rPr lang="en-IE" sz="2800" dirty="0"/>
              <a:t>: Spray the lamb and the nose of the ewe.</a:t>
            </a:r>
          </a:p>
          <a:p>
            <a:r>
              <a:rPr lang="en-IE" sz="2800" b="1" dirty="0"/>
              <a:t>Skin a dead lamb</a:t>
            </a:r>
            <a:r>
              <a:rPr lang="en-IE" sz="2800" dirty="0"/>
              <a:t>: If a ewes offspring dies attach its skin to the foster lamb.</a:t>
            </a:r>
          </a:p>
          <a:p>
            <a:r>
              <a:rPr lang="en-IE" sz="2800" b="1" dirty="0"/>
              <a:t>Fostering crate</a:t>
            </a:r>
            <a:r>
              <a:rPr lang="en-IE" sz="2800" dirty="0"/>
              <a:t>: Hold the ewe in place to prevent her from injuring the lamb, allows the lamb to suckle.</a:t>
            </a:r>
          </a:p>
          <a:p>
            <a:r>
              <a:rPr lang="en-IE" sz="2800" b="1" dirty="0"/>
              <a:t>Dog</a:t>
            </a:r>
            <a:r>
              <a:rPr lang="en-IE" sz="2800" dirty="0"/>
              <a:t>: Place a dog tied up near the pen. The ewe will become protective of the lamb and is less likely to reject it.</a:t>
            </a:r>
          </a:p>
          <a:p>
            <a:endParaRPr lang="en-IE" dirty="0"/>
          </a:p>
        </p:txBody>
      </p:sp>
    </p:spTree>
    <p:extLst>
      <p:ext uri="{BB962C8B-B14F-4D97-AF65-F5344CB8AC3E}">
        <p14:creationId xmlns:p14="http://schemas.microsoft.com/office/powerpoint/2010/main" val="102720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4468-99ED-4ED6-8956-F991B1BD815E}"/>
              </a:ext>
            </a:extLst>
          </p:cNvPr>
          <p:cNvSpPr>
            <a:spLocks noGrp="1"/>
          </p:cNvSpPr>
          <p:nvPr>
            <p:ph type="title"/>
          </p:nvPr>
        </p:nvSpPr>
        <p:spPr/>
        <p:txBody>
          <a:bodyPr/>
          <a:lstStyle/>
          <a:p>
            <a:r>
              <a:rPr lang="en-IE" dirty="0"/>
              <a:t>Post-lambing</a:t>
            </a:r>
          </a:p>
        </p:txBody>
      </p:sp>
      <p:sp>
        <p:nvSpPr>
          <p:cNvPr id="3" name="Content Placeholder 2">
            <a:extLst>
              <a:ext uri="{FF2B5EF4-FFF2-40B4-BE49-F238E27FC236}">
                <a16:creationId xmlns:a16="http://schemas.microsoft.com/office/drawing/2014/main" id="{93B85B59-4DF0-467D-BAC0-D40146E60EAB}"/>
              </a:ext>
            </a:extLst>
          </p:cNvPr>
          <p:cNvSpPr>
            <a:spLocks noGrp="1"/>
          </p:cNvSpPr>
          <p:nvPr>
            <p:ph idx="1"/>
          </p:nvPr>
        </p:nvSpPr>
        <p:spPr>
          <a:xfrm>
            <a:off x="677334" y="1930400"/>
            <a:ext cx="8596668" cy="4501468"/>
          </a:xfrm>
        </p:spPr>
        <p:txBody>
          <a:bodyPr>
            <a:normAutofit lnSpcReduction="10000"/>
          </a:bodyPr>
          <a:lstStyle/>
          <a:p>
            <a:r>
              <a:rPr lang="en-IE" sz="2400" dirty="0"/>
              <a:t>Ewes should be kept on a high plane of nutrition to ensure good milk production and prevent a large drop in BCS.</a:t>
            </a:r>
          </a:p>
          <a:p>
            <a:r>
              <a:rPr lang="en-IE" sz="2400" dirty="0"/>
              <a:t>Cal Mag should be used to prevent calcium deficiency (milk fever) and magnesium deficiency (grass tetany).</a:t>
            </a:r>
          </a:p>
          <a:p>
            <a:r>
              <a:rPr lang="en-IE" sz="2400" dirty="0"/>
              <a:t>Once available sheep should graze grass rotationally.</a:t>
            </a:r>
          </a:p>
          <a:p>
            <a:r>
              <a:rPr lang="en-IE" sz="2400" dirty="0"/>
              <a:t>Creep grazing can be used to allow lambs fresher grass but still providing access to ewes for suckling.</a:t>
            </a:r>
          </a:p>
          <a:p>
            <a:r>
              <a:rPr lang="en-IE" sz="2400" dirty="0"/>
              <a:t>A creep feeder allows lambs to receive concentrates without allowing ewes access to them. This is particularly important in Easter lamb production as it ensures they reach their target weight on time.</a:t>
            </a:r>
          </a:p>
        </p:txBody>
      </p:sp>
    </p:spTree>
    <p:extLst>
      <p:ext uri="{BB962C8B-B14F-4D97-AF65-F5344CB8AC3E}">
        <p14:creationId xmlns:p14="http://schemas.microsoft.com/office/powerpoint/2010/main" val="63767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4018-A344-4912-AFAE-A845BA1905E8}"/>
              </a:ext>
            </a:extLst>
          </p:cNvPr>
          <p:cNvSpPr>
            <a:spLocks noGrp="1"/>
          </p:cNvSpPr>
          <p:nvPr>
            <p:ph type="title"/>
          </p:nvPr>
        </p:nvSpPr>
        <p:spPr/>
        <p:txBody>
          <a:bodyPr/>
          <a:lstStyle/>
          <a:p>
            <a:r>
              <a:rPr lang="en-IE" dirty="0"/>
              <a:t>Culling animals</a:t>
            </a:r>
          </a:p>
        </p:txBody>
      </p:sp>
      <p:sp>
        <p:nvSpPr>
          <p:cNvPr id="3" name="Content Placeholder 2">
            <a:extLst>
              <a:ext uri="{FF2B5EF4-FFF2-40B4-BE49-F238E27FC236}">
                <a16:creationId xmlns:a16="http://schemas.microsoft.com/office/drawing/2014/main" id="{752272E8-84AE-4C23-9440-226E00092FB2}"/>
              </a:ext>
            </a:extLst>
          </p:cNvPr>
          <p:cNvSpPr>
            <a:spLocks noGrp="1"/>
          </p:cNvSpPr>
          <p:nvPr>
            <p:ph idx="1"/>
          </p:nvPr>
        </p:nvSpPr>
        <p:spPr/>
        <p:txBody>
          <a:bodyPr/>
          <a:lstStyle/>
          <a:p>
            <a:r>
              <a:rPr lang="en-IE" sz="2800" dirty="0"/>
              <a:t>Ewes may be culled from the flock for the following reasons:</a:t>
            </a:r>
          </a:p>
          <a:p>
            <a:pPr lvl="1"/>
            <a:r>
              <a:rPr lang="en-IE" sz="2400" dirty="0"/>
              <a:t>Reduced fertility</a:t>
            </a:r>
          </a:p>
          <a:p>
            <a:pPr lvl="1"/>
            <a:r>
              <a:rPr lang="en-IE" sz="2400" dirty="0"/>
              <a:t>Lambing difficulties</a:t>
            </a:r>
          </a:p>
          <a:p>
            <a:pPr lvl="1"/>
            <a:r>
              <a:rPr lang="en-IE" sz="2400" dirty="0"/>
              <a:t>Lameness</a:t>
            </a:r>
          </a:p>
          <a:p>
            <a:pPr lvl="1"/>
            <a:r>
              <a:rPr lang="en-IE" sz="2400" dirty="0"/>
              <a:t>Chronic infections e.g. mastitis</a:t>
            </a:r>
          </a:p>
          <a:p>
            <a:endParaRPr lang="en-IE" dirty="0"/>
          </a:p>
        </p:txBody>
      </p:sp>
      <p:pic>
        <p:nvPicPr>
          <p:cNvPr id="4" name="Picture 3">
            <a:extLst>
              <a:ext uri="{FF2B5EF4-FFF2-40B4-BE49-F238E27FC236}">
                <a16:creationId xmlns:a16="http://schemas.microsoft.com/office/drawing/2014/main" id="{3DA8A740-37C6-5042-84C2-3C6A8A964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963157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70D3-2378-41AD-ADD5-4EEFDA189EF3}"/>
              </a:ext>
            </a:extLst>
          </p:cNvPr>
          <p:cNvSpPr>
            <a:spLocks noGrp="1"/>
          </p:cNvSpPr>
          <p:nvPr>
            <p:ph type="title"/>
          </p:nvPr>
        </p:nvSpPr>
        <p:spPr/>
        <p:txBody>
          <a:bodyPr/>
          <a:lstStyle/>
          <a:p>
            <a:r>
              <a:rPr lang="en-IE" dirty="0"/>
              <a:t>General Husbandry</a:t>
            </a:r>
          </a:p>
        </p:txBody>
      </p:sp>
      <p:sp>
        <p:nvSpPr>
          <p:cNvPr id="3" name="Content Placeholder 2">
            <a:extLst>
              <a:ext uri="{FF2B5EF4-FFF2-40B4-BE49-F238E27FC236}">
                <a16:creationId xmlns:a16="http://schemas.microsoft.com/office/drawing/2014/main" id="{25970135-6EEB-400C-A37B-319A9CD969AC}"/>
              </a:ext>
            </a:extLst>
          </p:cNvPr>
          <p:cNvSpPr>
            <a:spLocks noGrp="1"/>
          </p:cNvSpPr>
          <p:nvPr>
            <p:ph idx="1"/>
          </p:nvPr>
        </p:nvSpPr>
        <p:spPr>
          <a:xfrm>
            <a:off x="677334" y="1858391"/>
            <a:ext cx="9203784" cy="4887641"/>
          </a:xfrm>
        </p:spPr>
        <p:txBody>
          <a:bodyPr>
            <a:normAutofit fontScale="85000" lnSpcReduction="10000"/>
          </a:bodyPr>
          <a:lstStyle/>
          <a:p>
            <a:r>
              <a:rPr lang="en-IE" sz="2600" b="1" dirty="0"/>
              <a:t>Dosing</a:t>
            </a:r>
            <a:r>
              <a:rPr lang="en-IE" sz="2600" dirty="0"/>
              <a:t> sheep prevents the build up of endoparasites in the flock.</a:t>
            </a:r>
          </a:p>
          <a:p>
            <a:r>
              <a:rPr lang="en-IE" sz="2600" b="1" dirty="0"/>
              <a:t>Dipping</a:t>
            </a:r>
            <a:r>
              <a:rPr lang="en-IE" sz="2600" dirty="0"/>
              <a:t> involves placing the sheep in a solution that kills external parasites.</a:t>
            </a:r>
          </a:p>
          <a:p>
            <a:pPr lvl="1"/>
            <a:r>
              <a:rPr lang="en-IE" sz="2200" dirty="0"/>
              <a:t>In summer dipping helps to prevent fly strike.</a:t>
            </a:r>
          </a:p>
          <a:p>
            <a:pPr lvl="1"/>
            <a:r>
              <a:rPr lang="en-IE" sz="2200" dirty="0"/>
              <a:t>In winter dipping helps to prevent sheep scab (caused by mange mite).</a:t>
            </a:r>
          </a:p>
          <a:p>
            <a:r>
              <a:rPr lang="en-IE" sz="2600" b="1" dirty="0" err="1"/>
              <a:t>Dagging</a:t>
            </a:r>
            <a:r>
              <a:rPr lang="en-IE" sz="2600" dirty="0"/>
              <a:t> is the removal of hair from around the tail and anus. This helps to prevent fly strike.</a:t>
            </a:r>
          </a:p>
          <a:p>
            <a:r>
              <a:rPr lang="en-IE" sz="2600" b="1" dirty="0"/>
              <a:t>Docking</a:t>
            </a:r>
            <a:r>
              <a:rPr lang="en-IE" sz="2600" dirty="0"/>
              <a:t> is the removal of part of a lambs tail in order to shorten it. This helps to prevent fly strike.</a:t>
            </a:r>
          </a:p>
          <a:p>
            <a:r>
              <a:rPr lang="en-IE" sz="2600" b="1" dirty="0"/>
              <a:t>Footbaths</a:t>
            </a:r>
            <a:r>
              <a:rPr lang="en-IE" sz="2600" dirty="0"/>
              <a:t> can prevent foot rot which causes lameness.</a:t>
            </a:r>
          </a:p>
          <a:p>
            <a:r>
              <a:rPr lang="en-IE" sz="2600" b="1" dirty="0"/>
              <a:t>Shearing</a:t>
            </a:r>
            <a:r>
              <a:rPr lang="en-IE" sz="2600" dirty="0"/>
              <a:t> involves removing the wool from a sheep to prevent overheating during summer. This also helps to prevent fly strike.</a:t>
            </a:r>
          </a:p>
          <a:p>
            <a:endParaRPr lang="en-IE" dirty="0"/>
          </a:p>
        </p:txBody>
      </p:sp>
    </p:spTree>
    <p:extLst>
      <p:ext uri="{BB962C8B-B14F-4D97-AF65-F5344CB8AC3E}">
        <p14:creationId xmlns:p14="http://schemas.microsoft.com/office/powerpoint/2010/main" val="264472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5F23-93A6-47C6-AD3B-F999CEF8EF00}"/>
              </a:ext>
            </a:extLst>
          </p:cNvPr>
          <p:cNvSpPr>
            <a:spLocks noGrp="1"/>
          </p:cNvSpPr>
          <p:nvPr>
            <p:ph type="title"/>
          </p:nvPr>
        </p:nvSpPr>
        <p:spPr/>
        <p:txBody>
          <a:bodyPr/>
          <a:lstStyle/>
          <a:p>
            <a:r>
              <a:rPr lang="en-IE" dirty="0"/>
              <a:t>In-wintering</a:t>
            </a:r>
          </a:p>
        </p:txBody>
      </p:sp>
      <p:sp>
        <p:nvSpPr>
          <p:cNvPr id="3" name="Content Placeholder 2">
            <a:extLst>
              <a:ext uri="{FF2B5EF4-FFF2-40B4-BE49-F238E27FC236}">
                <a16:creationId xmlns:a16="http://schemas.microsoft.com/office/drawing/2014/main" id="{FA48E6DA-FC6C-486D-A933-F6069FF18EAA}"/>
              </a:ext>
            </a:extLst>
          </p:cNvPr>
          <p:cNvSpPr>
            <a:spLocks noGrp="1"/>
          </p:cNvSpPr>
          <p:nvPr>
            <p:ph idx="1"/>
          </p:nvPr>
        </p:nvSpPr>
        <p:spPr/>
        <p:txBody>
          <a:bodyPr/>
          <a:lstStyle/>
          <a:p>
            <a:r>
              <a:rPr lang="en-IE" sz="2800" dirty="0"/>
              <a:t>In-wintering means to move animals into housing rather than leaving them outdoors over winter.</a:t>
            </a:r>
          </a:p>
          <a:p>
            <a:pPr lvl="1"/>
            <a:r>
              <a:rPr lang="en-IE" sz="2400" dirty="0"/>
              <a:t>Reduces predation</a:t>
            </a:r>
          </a:p>
          <a:p>
            <a:pPr lvl="1"/>
            <a:r>
              <a:rPr lang="en-IE" sz="2400" dirty="0"/>
              <a:t>Reduces poaching</a:t>
            </a:r>
          </a:p>
          <a:p>
            <a:pPr lvl="1"/>
            <a:r>
              <a:rPr lang="en-IE" sz="2400" dirty="0"/>
              <a:t>Lower mortality</a:t>
            </a:r>
          </a:p>
          <a:p>
            <a:pPr lvl="1"/>
            <a:r>
              <a:rPr lang="en-IE" sz="2400" dirty="0"/>
              <a:t>Better supervision and management around lambing time</a:t>
            </a:r>
          </a:p>
          <a:p>
            <a:pPr lvl="1"/>
            <a:endParaRPr lang="en-IE" dirty="0"/>
          </a:p>
          <a:p>
            <a:endParaRPr lang="en-IE" dirty="0"/>
          </a:p>
          <a:p>
            <a:endParaRPr lang="en-IE" dirty="0"/>
          </a:p>
        </p:txBody>
      </p:sp>
      <p:pic>
        <p:nvPicPr>
          <p:cNvPr id="4" name="Picture 3">
            <a:extLst>
              <a:ext uri="{FF2B5EF4-FFF2-40B4-BE49-F238E27FC236}">
                <a16:creationId xmlns:a16="http://schemas.microsoft.com/office/drawing/2014/main" id="{AA04A8F9-E948-E948-920C-BBD101B88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385315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FFDD-14D3-4CBC-8E99-E4070F28929F}"/>
              </a:ext>
            </a:extLst>
          </p:cNvPr>
          <p:cNvSpPr>
            <a:spLocks noGrp="1"/>
          </p:cNvSpPr>
          <p:nvPr>
            <p:ph type="title"/>
          </p:nvPr>
        </p:nvSpPr>
        <p:spPr/>
        <p:txBody>
          <a:bodyPr/>
          <a:lstStyle/>
          <a:p>
            <a:r>
              <a:rPr lang="en-IE" dirty="0"/>
              <a:t>Key Terms</a:t>
            </a:r>
          </a:p>
        </p:txBody>
      </p:sp>
      <p:sp>
        <p:nvSpPr>
          <p:cNvPr id="3" name="Content Placeholder 2">
            <a:extLst>
              <a:ext uri="{FF2B5EF4-FFF2-40B4-BE49-F238E27FC236}">
                <a16:creationId xmlns:a16="http://schemas.microsoft.com/office/drawing/2014/main" id="{AA5E8A43-3B9E-4A12-8DBD-51D5392E3C0D}"/>
              </a:ext>
            </a:extLst>
          </p:cNvPr>
          <p:cNvSpPr>
            <a:spLocks noGrp="1"/>
          </p:cNvSpPr>
          <p:nvPr>
            <p:ph idx="1"/>
          </p:nvPr>
        </p:nvSpPr>
        <p:spPr>
          <a:xfrm>
            <a:off x="677334" y="1930400"/>
            <a:ext cx="9601200" cy="4301232"/>
          </a:xfrm>
        </p:spPr>
        <p:txBody>
          <a:bodyPr>
            <a:normAutofit/>
          </a:bodyPr>
          <a:lstStyle/>
          <a:p>
            <a:r>
              <a:rPr lang="en-IE" sz="2000" b="1" dirty="0"/>
              <a:t>Seasonally polyoestrous</a:t>
            </a:r>
            <a:r>
              <a:rPr lang="en-IE" sz="2000" dirty="0"/>
              <a:t>: Have many oestrus cycles during a set time of year.</a:t>
            </a:r>
          </a:p>
          <a:p>
            <a:r>
              <a:rPr lang="en-IE" sz="2000" b="1" dirty="0"/>
              <a:t>Flushing</a:t>
            </a:r>
            <a:r>
              <a:rPr lang="en-IE" sz="2000" dirty="0"/>
              <a:t>: Moving ewes from a low plane of nutrition to a high plane of nutrition prior to mating.</a:t>
            </a:r>
          </a:p>
          <a:p>
            <a:r>
              <a:rPr lang="en-IE" sz="2000" b="1" dirty="0"/>
              <a:t>Steaming up</a:t>
            </a:r>
            <a:r>
              <a:rPr lang="en-IE" sz="2000" dirty="0"/>
              <a:t>: Moving ewes from a low plane of nutrition to a high plane of nutrition prior to lambing.</a:t>
            </a:r>
          </a:p>
          <a:p>
            <a:r>
              <a:rPr lang="en-IE" sz="2000" b="1" dirty="0"/>
              <a:t>Ram</a:t>
            </a:r>
            <a:r>
              <a:rPr lang="en-IE" sz="2000" dirty="0"/>
              <a:t>: Male</a:t>
            </a:r>
          </a:p>
          <a:p>
            <a:r>
              <a:rPr lang="en-IE" sz="2000" b="1" dirty="0"/>
              <a:t>Ewe</a:t>
            </a:r>
            <a:r>
              <a:rPr lang="en-IE" sz="2000" dirty="0"/>
              <a:t>: Female</a:t>
            </a:r>
          </a:p>
          <a:p>
            <a:r>
              <a:rPr lang="en-IE" sz="2000" b="1" dirty="0"/>
              <a:t>Prolific</a:t>
            </a:r>
            <a:r>
              <a:rPr lang="en-IE" sz="2000" dirty="0"/>
              <a:t>: Breeds that encourage multiple births.</a:t>
            </a:r>
          </a:p>
          <a:p>
            <a:r>
              <a:rPr lang="en-IE" sz="2000" b="1" dirty="0"/>
              <a:t>Terminal</a:t>
            </a:r>
            <a:r>
              <a:rPr lang="en-IE" sz="2000" dirty="0"/>
              <a:t>: Breeds that produce good offspring for slaughter.</a:t>
            </a:r>
          </a:p>
          <a:p>
            <a:r>
              <a:rPr lang="en-IE" sz="2000" b="1" dirty="0"/>
              <a:t>Polled</a:t>
            </a:r>
            <a:r>
              <a:rPr lang="en-IE" sz="2000" dirty="0"/>
              <a:t>: Naturally born without horns.</a:t>
            </a:r>
          </a:p>
        </p:txBody>
      </p:sp>
      <p:pic>
        <p:nvPicPr>
          <p:cNvPr id="4" name="Picture 3">
            <a:extLst>
              <a:ext uri="{FF2B5EF4-FFF2-40B4-BE49-F238E27FC236}">
                <a16:creationId xmlns:a16="http://schemas.microsoft.com/office/drawing/2014/main" id="{74DE3267-AD47-B24B-830A-C0983A10A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2109781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8275-8F52-405A-9183-FB9B82479D00}"/>
              </a:ext>
            </a:extLst>
          </p:cNvPr>
          <p:cNvSpPr>
            <a:spLocks noGrp="1"/>
          </p:cNvSpPr>
          <p:nvPr>
            <p:ph type="title"/>
          </p:nvPr>
        </p:nvSpPr>
        <p:spPr/>
        <p:txBody>
          <a:bodyPr/>
          <a:lstStyle/>
          <a:p>
            <a:r>
              <a:rPr lang="en-IE" dirty="0"/>
              <a:t>Improving Outputs</a:t>
            </a:r>
          </a:p>
        </p:txBody>
      </p:sp>
      <p:sp>
        <p:nvSpPr>
          <p:cNvPr id="3" name="Content Placeholder 2">
            <a:extLst>
              <a:ext uri="{FF2B5EF4-FFF2-40B4-BE49-F238E27FC236}">
                <a16:creationId xmlns:a16="http://schemas.microsoft.com/office/drawing/2014/main" id="{DD4113A0-DD34-4939-8F14-E1C849409E35}"/>
              </a:ext>
            </a:extLst>
          </p:cNvPr>
          <p:cNvSpPr>
            <a:spLocks noGrp="1"/>
          </p:cNvSpPr>
          <p:nvPr>
            <p:ph idx="1"/>
          </p:nvPr>
        </p:nvSpPr>
        <p:spPr/>
        <p:txBody>
          <a:bodyPr/>
          <a:lstStyle/>
          <a:p>
            <a:r>
              <a:rPr lang="en-IE" sz="2800" dirty="0"/>
              <a:t>Selecting appropriate breeds for targets.</a:t>
            </a:r>
          </a:p>
          <a:p>
            <a:r>
              <a:rPr lang="en-IE" sz="2800" dirty="0"/>
              <a:t>Effective disease control reduces losses.</a:t>
            </a:r>
          </a:p>
          <a:p>
            <a:r>
              <a:rPr lang="en-IE" sz="2800" dirty="0"/>
              <a:t>Improved management and feeding around mating and lambing time reduces mortality.</a:t>
            </a:r>
          </a:p>
          <a:p>
            <a:endParaRPr lang="en-IE" dirty="0"/>
          </a:p>
        </p:txBody>
      </p:sp>
      <p:pic>
        <p:nvPicPr>
          <p:cNvPr id="4" name="Picture 3">
            <a:extLst>
              <a:ext uri="{FF2B5EF4-FFF2-40B4-BE49-F238E27FC236}">
                <a16:creationId xmlns:a16="http://schemas.microsoft.com/office/drawing/2014/main" id="{811E1609-C744-ED47-A5B8-4DC8BB597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1501735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4226-1DC9-4F2E-A440-B095E3C65E3E}"/>
              </a:ext>
            </a:extLst>
          </p:cNvPr>
          <p:cNvSpPr>
            <a:spLocks noGrp="1"/>
          </p:cNvSpPr>
          <p:nvPr>
            <p:ph type="title"/>
          </p:nvPr>
        </p:nvSpPr>
        <p:spPr/>
        <p:txBody>
          <a:bodyPr/>
          <a:lstStyle/>
          <a:p>
            <a:r>
              <a:rPr lang="en-IE" dirty="0"/>
              <a:t>Breeding and Genetics</a:t>
            </a:r>
          </a:p>
        </p:txBody>
      </p:sp>
      <p:sp>
        <p:nvSpPr>
          <p:cNvPr id="3" name="Content Placeholder 2">
            <a:extLst>
              <a:ext uri="{FF2B5EF4-FFF2-40B4-BE49-F238E27FC236}">
                <a16:creationId xmlns:a16="http://schemas.microsoft.com/office/drawing/2014/main" id="{387215F5-626A-4AC8-A308-DCEEC22491C9}"/>
              </a:ext>
            </a:extLst>
          </p:cNvPr>
          <p:cNvSpPr>
            <a:spLocks noGrp="1"/>
          </p:cNvSpPr>
          <p:nvPr>
            <p:ph idx="1"/>
          </p:nvPr>
        </p:nvSpPr>
        <p:spPr/>
        <p:txBody>
          <a:bodyPr/>
          <a:lstStyle/>
          <a:p>
            <a:r>
              <a:rPr lang="en-IE" sz="3200" dirty="0"/>
              <a:t>Selecting breeds with appropriate traits improves outputs.</a:t>
            </a:r>
          </a:p>
          <a:p>
            <a:r>
              <a:rPr lang="en-IE" sz="3200" dirty="0"/>
              <a:t>Crossbreeding to introduce hybrid vigour helps to improve the genetic merit of the flock.</a:t>
            </a:r>
          </a:p>
          <a:p>
            <a:endParaRPr lang="en-IE" dirty="0"/>
          </a:p>
        </p:txBody>
      </p:sp>
      <p:pic>
        <p:nvPicPr>
          <p:cNvPr id="4" name="Picture 3">
            <a:extLst>
              <a:ext uri="{FF2B5EF4-FFF2-40B4-BE49-F238E27FC236}">
                <a16:creationId xmlns:a16="http://schemas.microsoft.com/office/drawing/2014/main" id="{E710FBB7-448F-0F4E-ABDC-0C128F81D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1470551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7EDF-9925-4264-9376-C6C84767A540}"/>
              </a:ext>
            </a:extLst>
          </p:cNvPr>
          <p:cNvSpPr>
            <a:spLocks noGrp="1"/>
          </p:cNvSpPr>
          <p:nvPr>
            <p:ph type="title"/>
          </p:nvPr>
        </p:nvSpPr>
        <p:spPr/>
        <p:txBody>
          <a:bodyPr/>
          <a:lstStyle/>
          <a:p>
            <a:r>
              <a:rPr lang="en-IE" dirty="0"/>
              <a:t>Technology</a:t>
            </a:r>
          </a:p>
        </p:txBody>
      </p:sp>
      <p:sp>
        <p:nvSpPr>
          <p:cNvPr id="3" name="Content Placeholder 2">
            <a:extLst>
              <a:ext uri="{FF2B5EF4-FFF2-40B4-BE49-F238E27FC236}">
                <a16:creationId xmlns:a16="http://schemas.microsoft.com/office/drawing/2014/main" id="{BF15E4C0-E2CE-4A7D-925A-280AD66D1AD9}"/>
              </a:ext>
            </a:extLst>
          </p:cNvPr>
          <p:cNvSpPr>
            <a:spLocks noGrp="1"/>
          </p:cNvSpPr>
          <p:nvPr>
            <p:ph idx="1"/>
          </p:nvPr>
        </p:nvSpPr>
        <p:spPr/>
        <p:txBody>
          <a:bodyPr>
            <a:normAutofit/>
          </a:bodyPr>
          <a:lstStyle/>
          <a:p>
            <a:r>
              <a:rPr lang="en-IE" sz="2800" dirty="0"/>
              <a:t>All animals should be tagged so that meat is traceable.</a:t>
            </a:r>
          </a:p>
          <a:p>
            <a:r>
              <a:rPr lang="en-IE" sz="2800" dirty="0"/>
              <a:t>Flocks must be registered and farmers must complete an annual sheep census.</a:t>
            </a:r>
          </a:p>
          <a:p>
            <a:r>
              <a:rPr lang="en-IE" sz="2800" dirty="0"/>
              <a:t>Grassland Management technologies can be used to more efficiently monitor and plan grazing to improve outputs.</a:t>
            </a:r>
          </a:p>
        </p:txBody>
      </p:sp>
      <p:pic>
        <p:nvPicPr>
          <p:cNvPr id="4" name="Picture 3">
            <a:extLst>
              <a:ext uri="{FF2B5EF4-FFF2-40B4-BE49-F238E27FC236}">
                <a16:creationId xmlns:a16="http://schemas.microsoft.com/office/drawing/2014/main" id="{D89E503C-AD56-7141-AD7B-99C6F37D8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2297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57D4-1EDC-43E5-9D73-372708B0596C}"/>
              </a:ext>
            </a:extLst>
          </p:cNvPr>
          <p:cNvSpPr>
            <a:spLocks noGrp="1"/>
          </p:cNvSpPr>
          <p:nvPr>
            <p:ph type="title"/>
          </p:nvPr>
        </p:nvSpPr>
        <p:spPr/>
        <p:txBody>
          <a:bodyPr/>
          <a:lstStyle/>
          <a:p>
            <a:r>
              <a:rPr lang="en-IE" dirty="0"/>
              <a:t>Sustainability</a:t>
            </a:r>
          </a:p>
        </p:txBody>
      </p:sp>
      <p:sp>
        <p:nvSpPr>
          <p:cNvPr id="3" name="Content Placeholder 2">
            <a:extLst>
              <a:ext uri="{FF2B5EF4-FFF2-40B4-BE49-F238E27FC236}">
                <a16:creationId xmlns:a16="http://schemas.microsoft.com/office/drawing/2014/main" id="{1CECF153-6251-4632-81DC-D23BA234EBAB}"/>
              </a:ext>
            </a:extLst>
          </p:cNvPr>
          <p:cNvSpPr>
            <a:spLocks noGrp="1"/>
          </p:cNvSpPr>
          <p:nvPr>
            <p:ph idx="1"/>
          </p:nvPr>
        </p:nvSpPr>
        <p:spPr/>
        <p:txBody>
          <a:bodyPr>
            <a:normAutofit/>
          </a:bodyPr>
          <a:lstStyle/>
          <a:p>
            <a:r>
              <a:rPr lang="en-IE" sz="2800" dirty="0"/>
              <a:t>The Sustainable Beef and Lamb Assurance Scheme (SBLAS) is a Bord Bia Scheme to ensure farmers undertake sustainable practices while producing meat.</a:t>
            </a:r>
          </a:p>
          <a:p>
            <a:r>
              <a:rPr lang="en-IE" sz="2800" dirty="0"/>
              <a:t>This reduces the negative impact farms have on the environment.</a:t>
            </a:r>
          </a:p>
        </p:txBody>
      </p:sp>
      <p:pic>
        <p:nvPicPr>
          <p:cNvPr id="4" name="Picture 3">
            <a:extLst>
              <a:ext uri="{FF2B5EF4-FFF2-40B4-BE49-F238E27FC236}">
                <a16:creationId xmlns:a16="http://schemas.microsoft.com/office/drawing/2014/main" id="{D6E86D3C-B359-1648-8520-649BBB11D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4276002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8CD6-89CC-40BA-9A57-18CA5775359D}"/>
              </a:ext>
            </a:extLst>
          </p:cNvPr>
          <p:cNvSpPr>
            <a:spLocks noGrp="1"/>
          </p:cNvSpPr>
          <p:nvPr>
            <p:ph type="title"/>
          </p:nvPr>
        </p:nvSpPr>
        <p:spPr/>
        <p:txBody>
          <a:bodyPr/>
          <a:lstStyle/>
          <a:p>
            <a:r>
              <a:rPr lang="en-IE" dirty="0"/>
              <a:t>Policy and Economics</a:t>
            </a:r>
          </a:p>
        </p:txBody>
      </p:sp>
      <p:sp>
        <p:nvSpPr>
          <p:cNvPr id="3" name="Content Placeholder 2">
            <a:extLst>
              <a:ext uri="{FF2B5EF4-FFF2-40B4-BE49-F238E27FC236}">
                <a16:creationId xmlns:a16="http://schemas.microsoft.com/office/drawing/2014/main" id="{E4A45E74-4951-4C08-8719-FC3A427E3827}"/>
              </a:ext>
            </a:extLst>
          </p:cNvPr>
          <p:cNvSpPr>
            <a:spLocks noGrp="1"/>
          </p:cNvSpPr>
          <p:nvPr>
            <p:ph idx="1"/>
          </p:nvPr>
        </p:nvSpPr>
        <p:spPr/>
        <p:txBody>
          <a:bodyPr/>
          <a:lstStyle/>
          <a:p>
            <a:r>
              <a:rPr lang="en-IE" sz="2400" dirty="0"/>
              <a:t>Lowest income per hectare of the main farm enterprises.</a:t>
            </a:r>
          </a:p>
          <a:p>
            <a:r>
              <a:rPr lang="en-IE" sz="2400" dirty="0"/>
              <a:t>Increases in recent years due to schemes.</a:t>
            </a:r>
          </a:p>
          <a:p>
            <a:r>
              <a:rPr lang="en-IE" sz="2400" dirty="0"/>
              <a:t>Limited use of hill and mountain land if farmers stopped farming sheep.</a:t>
            </a:r>
          </a:p>
          <a:p>
            <a:r>
              <a:rPr lang="en-IE" sz="2400" dirty="0"/>
              <a:t>Food Wise 2025 identifies new markets to be explored for exports.</a:t>
            </a:r>
          </a:p>
          <a:p>
            <a:r>
              <a:rPr lang="en-IE" sz="2400" dirty="0"/>
              <a:t>Sheep Welfare Scheme involves farmers taking extra measures to improve animal health and welfare.</a:t>
            </a:r>
          </a:p>
          <a:p>
            <a:endParaRPr lang="en-IE" dirty="0"/>
          </a:p>
        </p:txBody>
      </p:sp>
      <p:pic>
        <p:nvPicPr>
          <p:cNvPr id="4" name="Picture 3">
            <a:extLst>
              <a:ext uri="{FF2B5EF4-FFF2-40B4-BE49-F238E27FC236}">
                <a16:creationId xmlns:a16="http://schemas.microsoft.com/office/drawing/2014/main" id="{BBC1B77C-7EB9-2E4A-B04A-941E03B0F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2809129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725A-97E0-4B6F-97CB-3934DEDBFA35}"/>
              </a:ext>
            </a:extLst>
          </p:cNvPr>
          <p:cNvSpPr>
            <a:spLocks noGrp="1"/>
          </p:cNvSpPr>
          <p:nvPr>
            <p:ph type="title"/>
          </p:nvPr>
        </p:nvSpPr>
        <p:spPr/>
        <p:txBody>
          <a:bodyPr/>
          <a:lstStyle/>
          <a:p>
            <a:r>
              <a:rPr lang="en-IE" dirty="0"/>
              <a:t>Health and Safety</a:t>
            </a:r>
          </a:p>
        </p:txBody>
      </p:sp>
      <p:sp>
        <p:nvSpPr>
          <p:cNvPr id="3" name="Content Placeholder 2">
            <a:extLst>
              <a:ext uri="{FF2B5EF4-FFF2-40B4-BE49-F238E27FC236}">
                <a16:creationId xmlns:a16="http://schemas.microsoft.com/office/drawing/2014/main" id="{CCAF5FAD-85AC-40EA-B355-9F263FC334EA}"/>
              </a:ext>
            </a:extLst>
          </p:cNvPr>
          <p:cNvSpPr>
            <a:spLocks noGrp="1"/>
          </p:cNvSpPr>
          <p:nvPr>
            <p:ph idx="1"/>
          </p:nvPr>
        </p:nvSpPr>
        <p:spPr/>
        <p:txBody>
          <a:bodyPr>
            <a:normAutofit/>
          </a:bodyPr>
          <a:lstStyle/>
          <a:p>
            <a:r>
              <a:rPr lang="en-IE" sz="2400" dirty="0"/>
              <a:t>Care should be taken when handling or moving animals.</a:t>
            </a:r>
          </a:p>
          <a:p>
            <a:r>
              <a:rPr lang="en-IE" sz="2400" dirty="0"/>
              <a:t>PPE should be worn and care taken when handling any chemicals.</a:t>
            </a:r>
          </a:p>
          <a:p>
            <a:r>
              <a:rPr lang="en-IE" sz="2400" dirty="0"/>
              <a:t>Good hygiene helps to prevent infections of both animals and humans.</a:t>
            </a:r>
          </a:p>
          <a:p>
            <a:r>
              <a:rPr lang="en-IE" sz="2400" dirty="0"/>
              <a:t>Care should be taken when using any machinery.</a:t>
            </a:r>
          </a:p>
        </p:txBody>
      </p:sp>
      <p:pic>
        <p:nvPicPr>
          <p:cNvPr id="4" name="Picture 3">
            <a:extLst>
              <a:ext uri="{FF2B5EF4-FFF2-40B4-BE49-F238E27FC236}">
                <a16:creationId xmlns:a16="http://schemas.microsoft.com/office/drawing/2014/main" id="{18D32952-3B6E-9F47-A99E-12EDC1A51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350372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AB40-F8CB-42BE-AEF6-742BA71D7BC2}"/>
              </a:ext>
            </a:extLst>
          </p:cNvPr>
          <p:cNvSpPr>
            <a:spLocks noGrp="1"/>
          </p:cNvSpPr>
          <p:nvPr>
            <p:ph type="title"/>
          </p:nvPr>
        </p:nvSpPr>
        <p:spPr/>
        <p:txBody>
          <a:bodyPr/>
          <a:lstStyle/>
          <a:p>
            <a:r>
              <a:rPr lang="en-IE" dirty="0"/>
              <a:t>Key information</a:t>
            </a:r>
          </a:p>
        </p:txBody>
      </p:sp>
      <p:sp>
        <p:nvSpPr>
          <p:cNvPr id="3" name="Content Placeholder 2">
            <a:extLst>
              <a:ext uri="{FF2B5EF4-FFF2-40B4-BE49-F238E27FC236}">
                <a16:creationId xmlns:a16="http://schemas.microsoft.com/office/drawing/2014/main" id="{8AD06AB9-3DEA-4193-97FE-DD400A0FE9BA}"/>
              </a:ext>
            </a:extLst>
          </p:cNvPr>
          <p:cNvSpPr>
            <a:spLocks noGrp="1"/>
          </p:cNvSpPr>
          <p:nvPr>
            <p:ph idx="1"/>
          </p:nvPr>
        </p:nvSpPr>
        <p:spPr/>
        <p:txBody>
          <a:bodyPr/>
          <a:lstStyle/>
          <a:p>
            <a:r>
              <a:rPr lang="en-IE" sz="2400" dirty="0">
                <a:latin typeface="+mj-lt"/>
              </a:rPr>
              <a:t>Sheep are short day breeders </a:t>
            </a:r>
            <a:r>
              <a:rPr lang="en-IE" sz="2400" dirty="0">
                <a:latin typeface="+mj-lt"/>
                <a:cs typeface="Calibri" panose="020F0502020204030204" pitchFamily="34" charset="0"/>
              </a:rPr>
              <a:t>→ come into oestrus in autumn.</a:t>
            </a:r>
          </a:p>
          <a:p>
            <a:r>
              <a:rPr lang="en-IE" sz="2400" dirty="0">
                <a:latin typeface="+mj-lt"/>
                <a:cs typeface="Calibri" panose="020F0502020204030204" pitchFamily="34" charset="0"/>
              </a:rPr>
              <a:t>Length of oestrus cycle: 17 days</a:t>
            </a:r>
          </a:p>
          <a:p>
            <a:r>
              <a:rPr lang="en-IE" sz="2400" dirty="0">
                <a:latin typeface="+mj-lt"/>
                <a:cs typeface="Calibri" panose="020F0502020204030204" pitchFamily="34" charset="0"/>
              </a:rPr>
              <a:t>Duration of oestrus: 36 hours</a:t>
            </a:r>
          </a:p>
          <a:p>
            <a:r>
              <a:rPr lang="en-IE" sz="2400" dirty="0">
                <a:latin typeface="+mj-lt"/>
                <a:cs typeface="Calibri" panose="020F0502020204030204" pitchFamily="34" charset="0"/>
              </a:rPr>
              <a:t>Gestation period: 147 days (5 months less 5 days)</a:t>
            </a:r>
          </a:p>
          <a:p>
            <a:endParaRPr lang="en-IE" dirty="0">
              <a:latin typeface="+mj-lt"/>
            </a:endParaRPr>
          </a:p>
        </p:txBody>
      </p:sp>
      <p:pic>
        <p:nvPicPr>
          <p:cNvPr id="4" name="Picture 3">
            <a:extLst>
              <a:ext uri="{FF2B5EF4-FFF2-40B4-BE49-F238E27FC236}">
                <a16:creationId xmlns:a16="http://schemas.microsoft.com/office/drawing/2014/main" id="{48432BA4-E703-1143-89EF-375888F61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263339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BD49E-18EE-4AE8-92E8-AD393A98C4AF}"/>
              </a:ext>
            </a:extLst>
          </p:cNvPr>
          <p:cNvSpPr>
            <a:spLocks noGrp="1"/>
          </p:cNvSpPr>
          <p:nvPr>
            <p:ph type="title"/>
          </p:nvPr>
        </p:nvSpPr>
        <p:spPr/>
        <p:txBody>
          <a:bodyPr/>
          <a:lstStyle/>
          <a:p>
            <a:r>
              <a:rPr lang="en-IE" dirty="0"/>
              <a:t>Sheep/Lamb Production</a:t>
            </a:r>
          </a:p>
        </p:txBody>
      </p:sp>
      <p:sp>
        <p:nvSpPr>
          <p:cNvPr id="3" name="Content Placeholder 2">
            <a:extLst>
              <a:ext uri="{FF2B5EF4-FFF2-40B4-BE49-F238E27FC236}">
                <a16:creationId xmlns:a16="http://schemas.microsoft.com/office/drawing/2014/main" id="{0E5602A0-91ED-44AC-A490-7EC10BAD6A61}"/>
              </a:ext>
            </a:extLst>
          </p:cNvPr>
          <p:cNvSpPr>
            <a:spLocks noGrp="1"/>
          </p:cNvSpPr>
          <p:nvPr>
            <p:ph idx="1"/>
          </p:nvPr>
        </p:nvSpPr>
        <p:spPr>
          <a:xfrm>
            <a:off x="677333" y="1930400"/>
            <a:ext cx="8942527" cy="4675673"/>
          </a:xfrm>
        </p:spPr>
        <p:txBody>
          <a:bodyPr>
            <a:normAutofit lnSpcReduction="10000"/>
          </a:bodyPr>
          <a:lstStyle/>
          <a:p>
            <a:r>
              <a:rPr lang="en-IE" sz="2400" dirty="0"/>
              <a:t>Sheep farms can be based in hill/mountain regions or on lowland farms.</a:t>
            </a:r>
          </a:p>
          <a:p>
            <a:r>
              <a:rPr lang="en-IE" sz="2400" dirty="0"/>
              <a:t>Hill/Mountain farms are less productive as the vegetation is of poorer quality and it is more difficult to make improvements to grazing.</a:t>
            </a:r>
          </a:p>
          <a:p>
            <a:r>
              <a:rPr lang="en-IE" sz="2400" dirty="0"/>
              <a:t>Animals are exposed to harsher conditions and so there are less multiple births.</a:t>
            </a:r>
          </a:p>
          <a:p>
            <a:r>
              <a:rPr lang="en-IE" sz="2400" dirty="0"/>
              <a:t>Hill/Mountain sheep have smaller, lighter bodies that are in demand in some Mediterranean countries.</a:t>
            </a:r>
          </a:p>
          <a:p>
            <a:r>
              <a:rPr lang="en-IE" sz="2400" dirty="0"/>
              <a:t>Hill/Mountain breeds have excellent mothering abilities as they must care for their offspring in poor conditions. This makes them in demand for crossbreeding on lowland farms.</a:t>
            </a:r>
          </a:p>
        </p:txBody>
      </p:sp>
    </p:spTree>
    <p:extLst>
      <p:ext uri="{BB962C8B-B14F-4D97-AF65-F5344CB8AC3E}">
        <p14:creationId xmlns:p14="http://schemas.microsoft.com/office/powerpoint/2010/main" val="102462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F527-F040-4D94-A6E6-97ED139C4A3B}"/>
              </a:ext>
            </a:extLst>
          </p:cNvPr>
          <p:cNvSpPr>
            <a:spLocks noGrp="1"/>
          </p:cNvSpPr>
          <p:nvPr>
            <p:ph type="title"/>
          </p:nvPr>
        </p:nvSpPr>
        <p:spPr/>
        <p:txBody>
          <a:bodyPr/>
          <a:lstStyle/>
          <a:p>
            <a:r>
              <a:rPr lang="en-IE" dirty="0"/>
              <a:t>Hill/Mountain Breeds</a:t>
            </a:r>
          </a:p>
        </p:txBody>
      </p:sp>
      <p:sp>
        <p:nvSpPr>
          <p:cNvPr id="3" name="Content Placeholder 2">
            <a:extLst>
              <a:ext uri="{FF2B5EF4-FFF2-40B4-BE49-F238E27FC236}">
                <a16:creationId xmlns:a16="http://schemas.microsoft.com/office/drawing/2014/main" id="{2592FAFA-369B-49D1-93ED-76A57659E034}"/>
              </a:ext>
            </a:extLst>
          </p:cNvPr>
          <p:cNvSpPr>
            <a:spLocks noGrp="1"/>
          </p:cNvSpPr>
          <p:nvPr>
            <p:ph idx="1"/>
          </p:nvPr>
        </p:nvSpPr>
        <p:spPr>
          <a:xfrm>
            <a:off x="677334" y="1694059"/>
            <a:ext cx="9073156" cy="3880773"/>
          </a:xfrm>
        </p:spPr>
        <p:txBody>
          <a:bodyPr>
            <a:normAutofit/>
          </a:bodyPr>
          <a:lstStyle/>
          <a:p>
            <a:r>
              <a:rPr lang="en-IE" sz="2200" dirty="0" err="1"/>
              <a:t>Purebreeds</a:t>
            </a:r>
            <a:r>
              <a:rPr lang="en-IE" sz="2200" dirty="0"/>
              <a:t> are used in mountain/hill farming to retain characteristics.</a:t>
            </a:r>
          </a:p>
          <a:p>
            <a:r>
              <a:rPr lang="en-IE" sz="2200" dirty="0"/>
              <a:t>Used as maternal dams for crossbreeding replacement ewes on lowland farms.</a:t>
            </a:r>
          </a:p>
          <a:p>
            <a:r>
              <a:rPr lang="en-IE" sz="2200" dirty="0"/>
              <a:t>Blackface Mountain: Small bodies with long wool and black faces. Hardy. Good mothering ability. Horned. </a:t>
            </a:r>
          </a:p>
          <a:p>
            <a:r>
              <a:rPr lang="en-IE" sz="2200" dirty="0"/>
              <a:t>Wicklow Cheviot: Medium size with white faces. Hardy. Good mothering ability. Polled.</a:t>
            </a:r>
          </a:p>
        </p:txBody>
      </p:sp>
      <p:pic>
        <p:nvPicPr>
          <p:cNvPr id="3074" name="Picture 2" descr="The Mayo Blackface Group | The Breed">
            <a:extLst>
              <a:ext uri="{FF2B5EF4-FFF2-40B4-BE49-F238E27FC236}">
                <a16:creationId xmlns:a16="http://schemas.microsoft.com/office/drawing/2014/main" id="{6C662768-247D-4A31-97AA-A70E6C9799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61" r="30469"/>
          <a:stretch/>
        </p:blipFill>
        <p:spPr bwMode="auto">
          <a:xfrm>
            <a:off x="2817007" y="4897107"/>
            <a:ext cx="2295526"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cklow Cheviot Sheep - Home | Facebook">
            <a:extLst>
              <a:ext uri="{FF2B5EF4-FFF2-40B4-BE49-F238E27FC236}">
                <a16:creationId xmlns:a16="http://schemas.microsoft.com/office/drawing/2014/main" id="{4E77EBFC-5C32-4216-A512-CA6ABFA0AE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07"/>
          <a:stretch/>
        </p:blipFill>
        <p:spPr bwMode="auto">
          <a:xfrm>
            <a:off x="6345512" y="4897107"/>
            <a:ext cx="2305050" cy="188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8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A801-DAC2-42E7-A1D5-6DB752E710E3}"/>
              </a:ext>
            </a:extLst>
          </p:cNvPr>
          <p:cNvSpPr>
            <a:spLocks noGrp="1"/>
          </p:cNvSpPr>
          <p:nvPr>
            <p:ph type="title"/>
          </p:nvPr>
        </p:nvSpPr>
        <p:spPr/>
        <p:txBody>
          <a:bodyPr/>
          <a:lstStyle/>
          <a:p>
            <a:r>
              <a:rPr lang="en-IE" dirty="0"/>
              <a:t>Lowland Breeds - Prolific</a:t>
            </a:r>
          </a:p>
        </p:txBody>
      </p:sp>
      <p:sp>
        <p:nvSpPr>
          <p:cNvPr id="3" name="Content Placeholder 2">
            <a:extLst>
              <a:ext uri="{FF2B5EF4-FFF2-40B4-BE49-F238E27FC236}">
                <a16:creationId xmlns:a16="http://schemas.microsoft.com/office/drawing/2014/main" id="{27C2EAEE-FA1E-42FC-95A1-5BFB9C4627B3}"/>
              </a:ext>
            </a:extLst>
          </p:cNvPr>
          <p:cNvSpPr>
            <a:spLocks noGrp="1"/>
          </p:cNvSpPr>
          <p:nvPr>
            <p:ph idx="1"/>
          </p:nvPr>
        </p:nvSpPr>
        <p:spPr/>
        <p:txBody>
          <a:bodyPr/>
          <a:lstStyle/>
          <a:p>
            <a:r>
              <a:rPr lang="en-IE" sz="2400" dirty="0"/>
              <a:t>Prolific breeds are used as maternal sires to produce replacement ewes as they promote multiple births.</a:t>
            </a:r>
          </a:p>
          <a:p>
            <a:r>
              <a:rPr lang="en-IE" sz="2400" dirty="0"/>
              <a:t>Border Leicester: Long, white wool. Upright ears. Polled. </a:t>
            </a:r>
          </a:p>
          <a:p>
            <a:r>
              <a:rPr lang="en-IE" sz="2400" dirty="0" err="1"/>
              <a:t>Bluefaced</a:t>
            </a:r>
            <a:r>
              <a:rPr lang="en-IE" sz="2400" dirty="0"/>
              <a:t> Leicester: Long, white wool. Upright ears. Roman nose. Polled.</a:t>
            </a:r>
          </a:p>
          <a:p>
            <a:endParaRPr lang="en-IE" dirty="0"/>
          </a:p>
        </p:txBody>
      </p:sp>
      <p:pic>
        <p:nvPicPr>
          <p:cNvPr id="1026" name="Picture 2" descr="Border Leicester -The Great Improver">
            <a:extLst>
              <a:ext uri="{FF2B5EF4-FFF2-40B4-BE49-F238E27FC236}">
                <a16:creationId xmlns:a16="http://schemas.microsoft.com/office/drawing/2014/main" id="{F7CE4915-BEB0-450C-9C70-843645D95F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93" r="-1"/>
          <a:stretch/>
        </p:blipFill>
        <p:spPr bwMode="auto">
          <a:xfrm>
            <a:off x="2317949" y="4519903"/>
            <a:ext cx="2657719"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eeds - Cloverworks Farm">
            <a:extLst>
              <a:ext uri="{FF2B5EF4-FFF2-40B4-BE49-F238E27FC236}">
                <a16:creationId xmlns:a16="http://schemas.microsoft.com/office/drawing/2014/main" id="{E9BE75E0-D233-4107-8573-40EACDAE6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19904"/>
            <a:ext cx="2657719" cy="199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6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E494-04F1-4D2B-8372-5D23A7990403}"/>
              </a:ext>
            </a:extLst>
          </p:cNvPr>
          <p:cNvSpPr>
            <a:spLocks noGrp="1"/>
          </p:cNvSpPr>
          <p:nvPr>
            <p:ph type="title"/>
          </p:nvPr>
        </p:nvSpPr>
        <p:spPr/>
        <p:txBody>
          <a:bodyPr/>
          <a:lstStyle/>
          <a:p>
            <a:r>
              <a:rPr lang="en-IE" dirty="0"/>
              <a:t>Lowland Breeds - Terminal</a:t>
            </a:r>
          </a:p>
        </p:txBody>
      </p:sp>
      <p:sp>
        <p:nvSpPr>
          <p:cNvPr id="3" name="Content Placeholder 2">
            <a:extLst>
              <a:ext uri="{FF2B5EF4-FFF2-40B4-BE49-F238E27FC236}">
                <a16:creationId xmlns:a16="http://schemas.microsoft.com/office/drawing/2014/main" id="{91165942-4FEC-4FCD-AC03-361D473B16D4}"/>
              </a:ext>
            </a:extLst>
          </p:cNvPr>
          <p:cNvSpPr>
            <a:spLocks noGrp="1"/>
          </p:cNvSpPr>
          <p:nvPr>
            <p:ph idx="1"/>
          </p:nvPr>
        </p:nvSpPr>
        <p:spPr>
          <a:xfrm>
            <a:off x="677334" y="1828801"/>
            <a:ext cx="8596668" cy="4212562"/>
          </a:xfrm>
        </p:spPr>
        <p:txBody>
          <a:bodyPr>
            <a:normAutofit/>
          </a:bodyPr>
          <a:lstStyle/>
          <a:p>
            <a:r>
              <a:rPr lang="en-IE" sz="2400" dirty="0"/>
              <a:t>Used as sires to produce lambs for slaughter.</a:t>
            </a:r>
          </a:p>
          <a:p>
            <a:r>
              <a:rPr lang="en-IE" sz="2400" dirty="0"/>
              <a:t>Suffolk: Excellent conformation. Short wool. Black head and legs. Polled. Fast growth rates</a:t>
            </a:r>
            <a:r>
              <a:rPr lang="en-IE" sz="2400" dirty="0">
                <a:latin typeface="+mj-lt"/>
              </a:rPr>
              <a:t> </a:t>
            </a:r>
            <a:r>
              <a:rPr lang="en-IE" sz="2400" dirty="0">
                <a:latin typeface="+mj-lt"/>
                <a:cs typeface="Calibri" panose="020F0502020204030204" pitchFamily="34" charset="0"/>
              </a:rPr>
              <a:t>→ Often used for Easter lamb production.</a:t>
            </a:r>
          </a:p>
          <a:p>
            <a:r>
              <a:rPr lang="en-IE" sz="2400" dirty="0">
                <a:latin typeface="+mj-lt"/>
                <a:cs typeface="Calibri" panose="020F0502020204030204" pitchFamily="34" charset="0"/>
              </a:rPr>
              <a:t>Texel: Excellent conformation. Excellent carcase quality. White face. Slower growth rate → Used for mid season production.</a:t>
            </a:r>
            <a:endParaRPr lang="en-IE" sz="2400" dirty="0">
              <a:latin typeface="+mj-lt"/>
            </a:endParaRPr>
          </a:p>
        </p:txBody>
      </p:sp>
      <p:pic>
        <p:nvPicPr>
          <p:cNvPr id="2050" name="Picture 2" descr="Midlands | Suffolk sheep - Ovis aries | Valentina Storti | Flickr">
            <a:extLst>
              <a:ext uri="{FF2B5EF4-FFF2-40B4-BE49-F238E27FC236}">
                <a16:creationId xmlns:a16="http://schemas.microsoft.com/office/drawing/2014/main" id="{2FAE5F35-A1F8-49EB-9BF2-761193EDF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671" y="470622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ldhouseburn gimmer shines brightest at Northern Stars sale ...">
            <a:extLst>
              <a:ext uri="{FF2B5EF4-FFF2-40B4-BE49-F238E27FC236}">
                <a16:creationId xmlns:a16="http://schemas.microsoft.com/office/drawing/2014/main" id="{203DCE15-C606-4FDC-BA9C-C000BD6F8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514" y="470622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96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8049-E22C-405B-8E96-A05CB479C2C0}"/>
              </a:ext>
            </a:extLst>
          </p:cNvPr>
          <p:cNvSpPr>
            <a:spLocks noGrp="1"/>
          </p:cNvSpPr>
          <p:nvPr>
            <p:ph type="title"/>
          </p:nvPr>
        </p:nvSpPr>
        <p:spPr/>
        <p:txBody>
          <a:bodyPr/>
          <a:lstStyle/>
          <a:p>
            <a:r>
              <a:rPr lang="en-IE" dirty="0"/>
              <a:t>Hill/Mountain vs. Lowland</a:t>
            </a:r>
          </a:p>
        </p:txBody>
      </p:sp>
      <p:graphicFrame>
        <p:nvGraphicFramePr>
          <p:cNvPr id="4" name="Content Placeholder 3">
            <a:extLst>
              <a:ext uri="{FF2B5EF4-FFF2-40B4-BE49-F238E27FC236}">
                <a16:creationId xmlns:a16="http://schemas.microsoft.com/office/drawing/2014/main" id="{E4BE4F17-1C3D-4EB3-B526-9D106BCAFE5A}"/>
              </a:ext>
            </a:extLst>
          </p:cNvPr>
          <p:cNvGraphicFramePr>
            <a:graphicFrameLocks noGrp="1"/>
          </p:cNvGraphicFramePr>
          <p:nvPr>
            <p:ph idx="1"/>
            <p:extLst>
              <p:ext uri="{D42A27DB-BD31-4B8C-83A1-F6EECF244321}">
                <p14:modId xmlns:p14="http://schemas.microsoft.com/office/powerpoint/2010/main" val="2987214585"/>
              </p:ext>
            </p:extLst>
          </p:nvPr>
        </p:nvGraphicFramePr>
        <p:xfrm>
          <a:off x="850095" y="1723830"/>
          <a:ext cx="8251146" cy="4100516"/>
        </p:xfrm>
        <a:graphic>
          <a:graphicData uri="http://schemas.openxmlformats.org/drawingml/2006/table">
            <a:tbl>
              <a:tblPr firstRow="1" bandRow="1">
                <a:tableStyleId>{5C22544A-7EE6-4342-B048-85BDC9FD1C3A}</a:tableStyleId>
              </a:tblPr>
              <a:tblGrid>
                <a:gridCol w="4124886">
                  <a:extLst>
                    <a:ext uri="{9D8B030D-6E8A-4147-A177-3AD203B41FA5}">
                      <a16:colId xmlns:a16="http://schemas.microsoft.com/office/drawing/2014/main" val="2784364149"/>
                    </a:ext>
                  </a:extLst>
                </a:gridCol>
                <a:gridCol w="4126260">
                  <a:extLst>
                    <a:ext uri="{9D8B030D-6E8A-4147-A177-3AD203B41FA5}">
                      <a16:colId xmlns:a16="http://schemas.microsoft.com/office/drawing/2014/main" val="3828750498"/>
                    </a:ext>
                  </a:extLst>
                </a:gridCol>
              </a:tblGrid>
              <a:tr h="585788">
                <a:tc>
                  <a:txBody>
                    <a:bodyPr/>
                    <a:lstStyle/>
                    <a:p>
                      <a:pPr algn="ctr">
                        <a:lnSpc>
                          <a:spcPct val="107000"/>
                        </a:lnSpc>
                        <a:spcAft>
                          <a:spcPts val="0"/>
                        </a:spcAft>
                      </a:pPr>
                      <a:r>
                        <a:rPr lang="en-IE" sz="2800">
                          <a:effectLst/>
                          <a:latin typeface="+mn-lt"/>
                        </a:rPr>
                        <a:t>Mountain</a:t>
                      </a:r>
                      <a:endParaRPr lang="en-IE"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2800" dirty="0">
                          <a:effectLst/>
                          <a:latin typeface="+mn-lt"/>
                        </a:rPr>
                        <a:t>Lowland</a:t>
                      </a:r>
                      <a:endParaRPr lang="en-IE"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7258741"/>
                  </a:ext>
                </a:extLst>
              </a:tr>
              <a:tr h="585788">
                <a:tc>
                  <a:txBody>
                    <a:bodyPr/>
                    <a:lstStyle/>
                    <a:p>
                      <a:pPr algn="ctr">
                        <a:lnSpc>
                          <a:spcPct val="107000"/>
                        </a:lnSpc>
                        <a:spcAft>
                          <a:spcPts val="0"/>
                        </a:spcAft>
                      </a:pPr>
                      <a:r>
                        <a:rPr lang="en-IE" sz="2800" dirty="0">
                          <a:effectLst/>
                          <a:latin typeface="+mn-lt"/>
                        </a:rPr>
                        <a:t>Rough grazing</a:t>
                      </a:r>
                      <a:endParaRPr lang="en-IE" sz="2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2800">
                          <a:effectLst/>
                          <a:latin typeface="+mn-lt"/>
                        </a:rPr>
                        <a:t>Rotational Grazing</a:t>
                      </a:r>
                      <a:endParaRPr lang="en-IE" sz="2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347632"/>
                  </a:ext>
                </a:extLst>
              </a:tr>
              <a:tr h="585788">
                <a:tc>
                  <a:txBody>
                    <a:bodyPr/>
                    <a:lstStyle/>
                    <a:p>
                      <a:pPr algn="ctr">
                        <a:lnSpc>
                          <a:spcPct val="107000"/>
                        </a:lnSpc>
                        <a:spcAft>
                          <a:spcPts val="0"/>
                        </a:spcAft>
                      </a:pPr>
                      <a:r>
                        <a:rPr lang="en-IE" sz="2800">
                          <a:effectLst/>
                          <a:latin typeface="+mn-lt"/>
                        </a:rPr>
                        <a:t>Low stocking rate</a:t>
                      </a:r>
                      <a:endParaRPr lang="en-IE"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2800">
                          <a:effectLst/>
                          <a:latin typeface="+mn-lt"/>
                        </a:rPr>
                        <a:t>High stocking rate</a:t>
                      </a:r>
                      <a:endParaRPr lang="en-IE" sz="2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52715"/>
                  </a:ext>
                </a:extLst>
              </a:tr>
              <a:tr h="585788">
                <a:tc>
                  <a:txBody>
                    <a:bodyPr/>
                    <a:lstStyle/>
                    <a:p>
                      <a:pPr algn="ctr">
                        <a:lnSpc>
                          <a:spcPct val="107000"/>
                        </a:lnSpc>
                        <a:spcAft>
                          <a:spcPts val="0"/>
                        </a:spcAft>
                      </a:pPr>
                      <a:r>
                        <a:rPr lang="en-IE" sz="2800">
                          <a:effectLst/>
                          <a:latin typeface="+mn-lt"/>
                        </a:rPr>
                        <a:t>Low production targets</a:t>
                      </a:r>
                      <a:endParaRPr lang="en-IE"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2800">
                          <a:effectLst/>
                          <a:latin typeface="+mn-lt"/>
                        </a:rPr>
                        <a:t>High production targets</a:t>
                      </a:r>
                      <a:endParaRPr lang="en-IE" sz="2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922019"/>
                  </a:ext>
                </a:extLst>
              </a:tr>
              <a:tr h="585788">
                <a:tc>
                  <a:txBody>
                    <a:bodyPr/>
                    <a:lstStyle/>
                    <a:p>
                      <a:pPr algn="ctr">
                        <a:lnSpc>
                          <a:spcPct val="107000"/>
                        </a:lnSpc>
                        <a:spcAft>
                          <a:spcPts val="0"/>
                        </a:spcAft>
                      </a:pPr>
                      <a:r>
                        <a:rPr lang="en-IE" sz="2800">
                          <a:effectLst/>
                          <a:latin typeface="+mn-lt"/>
                        </a:rPr>
                        <a:t>Extensive</a:t>
                      </a:r>
                      <a:endParaRPr lang="en-IE"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2800">
                          <a:effectLst/>
                          <a:latin typeface="+mn-lt"/>
                        </a:rPr>
                        <a:t>Intensive</a:t>
                      </a:r>
                      <a:endParaRPr lang="en-IE" sz="2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1573440"/>
                  </a:ext>
                </a:extLst>
              </a:tr>
              <a:tr h="585788">
                <a:tc>
                  <a:txBody>
                    <a:bodyPr/>
                    <a:lstStyle/>
                    <a:p>
                      <a:pPr algn="ctr">
                        <a:lnSpc>
                          <a:spcPct val="107000"/>
                        </a:lnSpc>
                        <a:spcAft>
                          <a:spcPts val="0"/>
                        </a:spcAft>
                      </a:pPr>
                      <a:r>
                        <a:rPr lang="en-IE" sz="2800">
                          <a:effectLst/>
                          <a:latin typeface="+mn-lt"/>
                        </a:rPr>
                        <a:t>Single births</a:t>
                      </a:r>
                      <a:endParaRPr lang="en-IE" sz="2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2800" dirty="0">
                          <a:effectLst/>
                          <a:latin typeface="+mn-lt"/>
                        </a:rPr>
                        <a:t>Twins and triplets</a:t>
                      </a:r>
                      <a:endParaRPr lang="en-IE" sz="2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7497574"/>
                  </a:ext>
                </a:extLst>
              </a:tr>
              <a:tr h="585788">
                <a:tc>
                  <a:txBody>
                    <a:bodyPr/>
                    <a:lstStyle/>
                    <a:p>
                      <a:pPr algn="ctr">
                        <a:lnSpc>
                          <a:spcPct val="107000"/>
                        </a:lnSpc>
                        <a:spcAft>
                          <a:spcPts val="0"/>
                        </a:spcAft>
                      </a:pPr>
                      <a:r>
                        <a:rPr lang="en-IE" sz="2800" dirty="0">
                          <a:effectLst/>
                          <a:latin typeface="+mn-lt"/>
                          <a:ea typeface="Calibri" panose="020F0502020204030204" pitchFamily="34" charset="0"/>
                          <a:cs typeface="Times New Roman" panose="02020603050405020304" pitchFamily="18" charset="0"/>
                        </a:rPr>
                        <a:t>Purebred</a:t>
                      </a:r>
                    </a:p>
                  </a:txBody>
                  <a:tcPr marL="68580" marR="68580" marT="0" marB="0"/>
                </a:tc>
                <a:tc>
                  <a:txBody>
                    <a:bodyPr/>
                    <a:lstStyle/>
                    <a:p>
                      <a:pPr algn="ctr">
                        <a:lnSpc>
                          <a:spcPct val="107000"/>
                        </a:lnSpc>
                        <a:spcAft>
                          <a:spcPts val="0"/>
                        </a:spcAft>
                      </a:pPr>
                      <a:r>
                        <a:rPr lang="en-IE" sz="2800" dirty="0">
                          <a:effectLst/>
                          <a:latin typeface="+mn-lt"/>
                          <a:ea typeface="Calibri" panose="020F0502020204030204" pitchFamily="34" charset="0"/>
                          <a:cs typeface="Times New Roman" panose="02020603050405020304" pitchFamily="18" charset="0"/>
                        </a:rPr>
                        <a:t>Crossbred</a:t>
                      </a:r>
                    </a:p>
                  </a:txBody>
                  <a:tcPr marL="68580" marR="68580" marT="0" marB="0"/>
                </a:tc>
                <a:extLst>
                  <a:ext uri="{0D108BD9-81ED-4DB2-BD59-A6C34878D82A}">
                    <a16:rowId xmlns:a16="http://schemas.microsoft.com/office/drawing/2014/main" val="552783735"/>
                  </a:ext>
                </a:extLst>
              </a:tr>
            </a:tbl>
          </a:graphicData>
        </a:graphic>
      </p:graphicFrame>
      <p:pic>
        <p:nvPicPr>
          <p:cNvPr id="5" name="Picture 4">
            <a:extLst>
              <a:ext uri="{FF2B5EF4-FFF2-40B4-BE49-F238E27FC236}">
                <a16:creationId xmlns:a16="http://schemas.microsoft.com/office/drawing/2014/main" id="{BC8BE607-B9E4-C942-8D16-32D01136D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85" y="6372808"/>
            <a:ext cx="3902681" cy="404232"/>
          </a:xfrm>
          <a:prstGeom prst="rect">
            <a:avLst/>
          </a:prstGeom>
        </p:spPr>
      </p:pic>
    </p:spTree>
    <p:extLst>
      <p:ext uri="{BB962C8B-B14F-4D97-AF65-F5344CB8AC3E}">
        <p14:creationId xmlns:p14="http://schemas.microsoft.com/office/powerpoint/2010/main" val="214306535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TotalTime>
  <Words>1953</Words>
  <Application>Microsoft Macintosh PowerPoint</Application>
  <PresentationFormat>Widescreen</PresentationFormat>
  <Paragraphs>216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Trebuchet MS</vt:lpstr>
      <vt:lpstr>Wingdings 3</vt:lpstr>
      <vt:lpstr>Facet</vt:lpstr>
      <vt:lpstr>Sheep Production</vt:lpstr>
      <vt:lpstr>Learning Outcomes</vt:lpstr>
      <vt:lpstr>Key Terms</vt:lpstr>
      <vt:lpstr>Key information</vt:lpstr>
      <vt:lpstr>Sheep/Lamb Production</vt:lpstr>
      <vt:lpstr>Hill/Mountain Breeds</vt:lpstr>
      <vt:lpstr>Lowland Breeds - Prolific</vt:lpstr>
      <vt:lpstr>Lowland Breeds - Terminal</vt:lpstr>
      <vt:lpstr>Hill/Mountain vs. Lowland</vt:lpstr>
      <vt:lpstr>Lowland Breeding</vt:lpstr>
      <vt:lpstr>Lowland Breeding</vt:lpstr>
      <vt:lpstr>Lowland Breeding</vt:lpstr>
      <vt:lpstr>Ewe Replacements</vt:lpstr>
      <vt:lpstr>Ram selection</vt:lpstr>
      <vt:lpstr>A year on the farm</vt:lpstr>
      <vt:lpstr>Easter vs. Mid season lambs</vt:lpstr>
      <vt:lpstr>Flushing</vt:lpstr>
      <vt:lpstr>Breeding out of Season</vt:lpstr>
      <vt:lpstr>Sponging</vt:lpstr>
      <vt:lpstr>The ram effect</vt:lpstr>
      <vt:lpstr>Marking</vt:lpstr>
      <vt:lpstr>Scanning</vt:lpstr>
      <vt:lpstr>Steaming up</vt:lpstr>
      <vt:lpstr>Lambing</vt:lpstr>
      <vt:lpstr>Fostering</vt:lpstr>
      <vt:lpstr>Post-lambing</vt:lpstr>
      <vt:lpstr>Culling animals</vt:lpstr>
      <vt:lpstr>General Husbandry</vt:lpstr>
      <vt:lpstr>In-wintering</vt:lpstr>
      <vt:lpstr>Improving Outputs</vt:lpstr>
      <vt:lpstr>Breeding and Genetics</vt:lpstr>
      <vt:lpstr>Technology</vt:lpstr>
      <vt:lpstr>Sustainability</vt:lpstr>
      <vt:lpstr>Policy and Economics</vt:lpstr>
      <vt:lpstr>Health and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Sheep Production</dc:title>
  <dc:creator>Loraine Haugh</dc:creator>
  <cp:lastModifiedBy>Elaine Barry (Design)</cp:lastModifiedBy>
  <cp:revision>28</cp:revision>
  <dcterms:created xsi:type="dcterms:W3CDTF">2020-08-18T13:07:14Z</dcterms:created>
  <dcterms:modified xsi:type="dcterms:W3CDTF">2021-08-03T10:51:42Z</dcterms:modified>
</cp:coreProperties>
</file>