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329" r:id="rId3"/>
    <p:sldId id="274" r:id="rId4"/>
    <p:sldId id="258" r:id="rId5"/>
    <p:sldId id="259" r:id="rId6"/>
    <p:sldId id="315" r:id="rId7"/>
    <p:sldId id="260" r:id="rId8"/>
    <p:sldId id="316" r:id="rId9"/>
    <p:sldId id="261" r:id="rId10"/>
    <p:sldId id="317" r:id="rId11"/>
    <p:sldId id="271" r:id="rId12"/>
    <p:sldId id="318" r:id="rId13"/>
    <p:sldId id="272" r:id="rId14"/>
    <p:sldId id="273" r:id="rId15"/>
    <p:sldId id="319" r:id="rId16"/>
    <p:sldId id="330" r:id="rId17"/>
    <p:sldId id="264" r:id="rId18"/>
    <p:sldId id="321" r:id="rId19"/>
    <p:sldId id="265" r:id="rId20"/>
    <p:sldId id="320" r:id="rId21"/>
    <p:sldId id="322" r:id="rId22"/>
    <p:sldId id="276" r:id="rId23"/>
    <p:sldId id="277" r:id="rId24"/>
    <p:sldId id="323" r:id="rId25"/>
    <p:sldId id="324" r:id="rId26"/>
    <p:sldId id="325" r:id="rId27"/>
    <p:sldId id="326" r:id="rId28"/>
    <p:sldId id="32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A1AD9D-52D4-4403-9F10-294C06A4060F}" v="5" dt="2019-10-02T11:03:12.7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4" autoAdjust="0"/>
  </p:normalViewPr>
  <p:slideViewPr>
    <p:cSldViewPr>
      <p:cViewPr varScale="1">
        <p:scale>
          <a:sx n="117" d="100"/>
          <a:sy n="117" d="100"/>
        </p:scale>
        <p:origin x="808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78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255B-2681-4FDF-8165-926B9211010E}" type="datetimeFigureOut">
              <a:rPr lang="en-IE" smtClean="0"/>
              <a:t>03/08/2021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0232-3191-4D83-BCEC-929FD778DC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504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255B-2681-4FDF-8165-926B9211010E}" type="datetimeFigureOut">
              <a:rPr lang="en-IE" smtClean="0"/>
              <a:t>03/08/2021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0232-3191-4D83-BCEC-929FD778DC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403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255B-2681-4FDF-8165-926B9211010E}" type="datetimeFigureOut">
              <a:rPr lang="en-IE" smtClean="0"/>
              <a:t>03/08/2021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0232-3191-4D83-BCEC-929FD778DC78}" type="slidenum">
              <a:rPr lang="en-IE" smtClean="0"/>
              <a:t>‹#›</a:t>
            </a:fld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8537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255B-2681-4FDF-8165-926B9211010E}" type="datetimeFigureOut">
              <a:rPr lang="en-IE" smtClean="0"/>
              <a:t>03/08/2021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0232-3191-4D83-BCEC-929FD778DC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6744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255B-2681-4FDF-8165-926B9211010E}" type="datetimeFigureOut">
              <a:rPr lang="en-IE" smtClean="0"/>
              <a:t>03/08/2021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0232-3191-4D83-BCEC-929FD778DC78}" type="slidenum">
              <a:rPr lang="en-IE" smtClean="0"/>
              <a:t>‹#›</a:t>
            </a:fld>
            <a:endParaRPr lang="en-I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487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255B-2681-4FDF-8165-926B9211010E}" type="datetimeFigureOut">
              <a:rPr lang="en-IE" smtClean="0"/>
              <a:t>03/08/2021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0232-3191-4D83-BCEC-929FD778DC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0367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255B-2681-4FDF-8165-926B9211010E}" type="datetimeFigureOut">
              <a:rPr lang="en-IE" smtClean="0"/>
              <a:t>03/08/2021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0232-3191-4D83-BCEC-929FD778DC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1739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255B-2681-4FDF-8165-926B9211010E}" type="datetimeFigureOut">
              <a:rPr lang="en-IE" smtClean="0"/>
              <a:t>03/08/2021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0232-3191-4D83-BCEC-929FD778DC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975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255B-2681-4FDF-8165-926B9211010E}" type="datetimeFigureOut">
              <a:rPr lang="en-IE" smtClean="0"/>
              <a:t>03/08/2021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0232-3191-4D83-BCEC-929FD778DC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047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255B-2681-4FDF-8165-926B9211010E}" type="datetimeFigureOut">
              <a:rPr lang="en-IE" smtClean="0"/>
              <a:t>03/08/2021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0232-3191-4D83-BCEC-929FD778DC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587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255B-2681-4FDF-8165-926B9211010E}" type="datetimeFigureOut">
              <a:rPr lang="en-IE" smtClean="0"/>
              <a:t>03/08/2021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0232-3191-4D83-BCEC-929FD778DC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48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255B-2681-4FDF-8165-926B9211010E}" type="datetimeFigureOut">
              <a:rPr lang="en-IE" smtClean="0"/>
              <a:t>03/08/2021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0232-3191-4D83-BCEC-929FD778DC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879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255B-2681-4FDF-8165-926B9211010E}" type="datetimeFigureOut">
              <a:rPr lang="en-IE" smtClean="0"/>
              <a:t>03/08/2021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0232-3191-4D83-BCEC-929FD778DC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866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255B-2681-4FDF-8165-926B9211010E}" type="datetimeFigureOut">
              <a:rPr lang="en-IE" smtClean="0"/>
              <a:t>03/08/2021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0232-3191-4D83-BCEC-929FD778DC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653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255B-2681-4FDF-8165-926B9211010E}" type="datetimeFigureOut">
              <a:rPr lang="en-IE" smtClean="0"/>
              <a:t>03/08/2021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0232-3191-4D83-BCEC-929FD778DC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231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255B-2681-4FDF-8165-926B9211010E}" type="datetimeFigureOut">
              <a:rPr lang="en-IE" smtClean="0"/>
              <a:t>03/08/2021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0232-3191-4D83-BCEC-929FD778DC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2657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C255B-2681-4FDF-8165-926B9211010E}" type="datetimeFigureOut">
              <a:rPr lang="en-IE" smtClean="0"/>
              <a:t>03/08/2021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03D0232-3191-4D83-BCEC-929FD778DC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923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, plant, grass&#10;&#10;Description automatically generated">
            <a:extLst>
              <a:ext uri="{FF2B5EF4-FFF2-40B4-BE49-F238E27FC236}">
                <a16:creationId xmlns:a16="http://schemas.microsoft.com/office/drawing/2014/main" id="{23A87B99-9824-7546-9997-B39D20A5E6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t="21827" r="1998" b="-1"/>
          <a:stretch/>
        </p:blipFill>
        <p:spPr>
          <a:xfrm>
            <a:off x="4726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5650" y="1678667"/>
            <a:ext cx="3066142" cy="2369093"/>
          </a:xfrm>
        </p:spPr>
        <p:txBody>
          <a:bodyPr>
            <a:normAutofit/>
          </a:bodyPr>
          <a:lstStyle/>
          <a:p>
            <a:r>
              <a:rPr lang="en-IE" sz="4200"/>
              <a:t>Grassland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2" y="4050832"/>
            <a:ext cx="3059791" cy="1096901"/>
          </a:xfrm>
        </p:spPr>
        <p:txBody>
          <a:bodyPr>
            <a:normAutofit/>
          </a:bodyPr>
          <a:lstStyle/>
          <a:p>
            <a:r>
              <a:rPr lang="en-IE" sz="2000" dirty="0"/>
              <a:t>Introduction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4754EC-4FFF-CE4B-A43E-7D582B7B4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2" y="6248400"/>
            <a:ext cx="3902681" cy="4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8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Grassland Categories - Leys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88841"/>
            <a:ext cx="8237988" cy="3880773"/>
          </a:xfrm>
        </p:spPr>
        <p:txBody>
          <a:bodyPr>
            <a:normAutofit/>
          </a:bodyPr>
          <a:lstStyle/>
          <a:p>
            <a:r>
              <a:rPr lang="en-IE" sz="2000" dirty="0"/>
              <a:t>Field or Pasture sown by farmer</a:t>
            </a:r>
          </a:p>
          <a:p>
            <a:r>
              <a:rPr lang="en-IE" sz="2000" dirty="0"/>
              <a:t>Temporary in nature, reseeded regularly</a:t>
            </a:r>
          </a:p>
          <a:p>
            <a:r>
              <a:rPr lang="en-IE" sz="2000" dirty="0"/>
              <a:t>Botanical Composition – 1 or 2 productive grasses and clover dominate</a:t>
            </a:r>
          </a:p>
          <a:p>
            <a:r>
              <a:rPr lang="en-IE" sz="2000" dirty="0"/>
              <a:t>Production Levels – Productive grasses used =&gt; High LWG</a:t>
            </a:r>
          </a:p>
          <a:p>
            <a:r>
              <a:rPr lang="en-IE" sz="2000" dirty="0"/>
              <a:t>Stocking Rate – High levels of nutrition =&gt; High stocking rates</a:t>
            </a:r>
          </a:p>
          <a:p>
            <a:endParaRPr lang="en-IE" sz="2000" dirty="0"/>
          </a:p>
          <a:p>
            <a:endParaRPr lang="en-IE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C1ED89-D663-B940-97D0-226371A0C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2" y="6248400"/>
            <a:ext cx="3902681" cy="4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00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Characteristics of grass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930401"/>
            <a:ext cx="8010954" cy="4110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000" dirty="0"/>
              <a:t>When assessing a species of grass there are three factors we consider to determine the quality of the grass and its use in agriculture.</a:t>
            </a:r>
          </a:p>
          <a:p>
            <a:pPr marL="0" indent="0">
              <a:buNone/>
            </a:pPr>
            <a:endParaRPr lang="en-IE" sz="2000" dirty="0"/>
          </a:p>
          <a:p>
            <a:r>
              <a:rPr lang="en-IE" sz="2000" dirty="0"/>
              <a:t>Palatability – How nice it tastes to the animal</a:t>
            </a:r>
          </a:p>
          <a:p>
            <a:r>
              <a:rPr lang="en-IE" sz="2000" dirty="0"/>
              <a:t>Productivity – How much it grows</a:t>
            </a:r>
          </a:p>
          <a:p>
            <a:r>
              <a:rPr lang="en-IE" sz="2000" dirty="0"/>
              <a:t>Digestibility – How much is used by the animal in comparison to how much is eaten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AFF45F-EC03-4444-B92B-587E3D3C9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2" y="6248400"/>
            <a:ext cx="3902681" cy="4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26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6B542-BC17-498B-8F70-041A88A8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The growth cycle of grass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A8219-BA57-4AF4-AF39-F2B0D9CC7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16598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000" dirty="0"/>
              <a:t>Vegetative</a:t>
            </a:r>
          </a:p>
          <a:p>
            <a:pPr lvl="1"/>
            <a:r>
              <a:rPr lang="en-IE" sz="1800" dirty="0"/>
              <a:t>Tillers produced, leafy grass with lots of sugar and protein</a:t>
            </a:r>
          </a:p>
          <a:p>
            <a:pPr marL="0" indent="0">
              <a:buNone/>
            </a:pPr>
            <a:r>
              <a:rPr lang="en-IE" sz="2000" dirty="0"/>
              <a:t>Elongation</a:t>
            </a:r>
          </a:p>
          <a:p>
            <a:pPr lvl="1"/>
            <a:r>
              <a:rPr lang="en-IE" sz="1800" dirty="0"/>
              <a:t>Stem develops and grows longer</a:t>
            </a:r>
          </a:p>
          <a:p>
            <a:pPr marL="0" indent="0">
              <a:buNone/>
            </a:pPr>
            <a:r>
              <a:rPr lang="en-IE" sz="2000" dirty="0"/>
              <a:t>Reproduction</a:t>
            </a:r>
          </a:p>
          <a:p>
            <a:pPr lvl="1"/>
            <a:r>
              <a:rPr lang="en-IE" sz="1800" dirty="0"/>
              <a:t>Seed head emerges (heading out) and stem hardens to support the extra length, produces more fibre</a:t>
            </a:r>
          </a:p>
          <a:p>
            <a:endParaRPr lang="en-IE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A1243E-968E-924D-96DB-40DF7DF42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2" y="6248400"/>
            <a:ext cx="3902681" cy="4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97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Digestibility 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4583832" y="1930400"/>
            <a:ext cx="40355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What is the most digestible constituent?</a:t>
            </a:r>
          </a:p>
          <a:p>
            <a:endParaRPr lang="en-IE" dirty="0"/>
          </a:p>
          <a:p>
            <a:r>
              <a:rPr lang="en-IE" dirty="0"/>
              <a:t>What two products do you want the most of?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3CE4C-FFC8-1E40-A60C-EDEB482ED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3708400" cy="353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58C259-ADC9-EA47-A2CB-B5422D0CF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2" y="6248400"/>
            <a:ext cx="3902681" cy="4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58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Digestibility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3872" y="1930400"/>
            <a:ext cx="3888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What constituents are decreasing as the growing season goes on?</a:t>
            </a:r>
          </a:p>
          <a:p>
            <a:endParaRPr lang="en-IE" dirty="0"/>
          </a:p>
          <a:p>
            <a:endParaRPr lang="en-IE" dirty="0"/>
          </a:p>
          <a:p>
            <a:r>
              <a:rPr lang="en-IE" dirty="0"/>
              <a:t>What constituents are increasing as the growing season goes on?</a:t>
            </a:r>
          </a:p>
          <a:p>
            <a:endParaRPr lang="en-IE" dirty="0"/>
          </a:p>
          <a:p>
            <a:endParaRPr lang="en-IE" dirty="0"/>
          </a:p>
          <a:p>
            <a:r>
              <a:rPr lang="en-IE" dirty="0"/>
              <a:t>Why do you think this happens?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801056-BF6B-C840-9B82-92D2BBDD0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3975741" cy="3785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C6AB8B-D049-B64C-BF20-7DD432721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2" y="6248400"/>
            <a:ext cx="3902681" cy="4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66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F5F8-050A-4B11-8FB1-0DB028DD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Digestibility through the growing season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4D97B-71F3-4F55-8461-494FE8D8F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000" dirty="0"/>
              <a:t>When in its vegetative state grass produces sugar and protein meaning it is highly digestible.</a:t>
            </a:r>
          </a:p>
          <a:p>
            <a:r>
              <a:rPr lang="en-IE" sz="2000" dirty="0"/>
              <a:t>Once grass flowers, the stem needs to support the head.</a:t>
            </a:r>
          </a:p>
          <a:p>
            <a:r>
              <a:rPr lang="en-IE" sz="2000" dirty="0"/>
              <a:t>This means stronger materials are needed and so fibre is produced at the expense of sugar and protein, reducing the digestibility.</a:t>
            </a:r>
          </a:p>
          <a:p>
            <a:endParaRPr lang="en-IE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D00DA2-C579-224C-B2F8-78FE6D07E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2" y="6248400"/>
            <a:ext cx="3902681" cy="4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91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07D10-E726-48E7-8604-3021BD6F6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Tillering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DE940-3BC6-46E5-8919-42CD6D1F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6792"/>
            <a:ext cx="8298986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sz="2400" dirty="0"/>
              <a:t>Tillering is the growth of side shoots from the main stem of a plant. </a:t>
            </a:r>
          </a:p>
          <a:p>
            <a:pPr marL="0" indent="0">
              <a:buNone/>
            </a:pPr>
            <a:endParaRPr lang="en-IE" sz="2400" dirty="0"/>
          </a:p>
          <a:p>
            <a:r>
              <a:rPr lang="en-IE" sz="2400" dirty="0"/>
              <a:t>Benefits:</a:t>
            </a:r>
          </a:p>
          <a:p>
            <a:pPr lvl="1"/>
            <a:r>
              <a:rPr lang="en-IE" sz="2000" dirty="0"/>
              <a:t>Close sward (reduces weeds)</a:t>
            </a:r>
          </a:p>
          <a:p>
            <a:pPr lvl="1"/>
            <a:r>
              <a:rPr lang="en-IE" sz="2000" dirty="0"/>
              <a:t>Higher production</a:t>
            </a:r>
          </a:p>
          <a:p>
            <a:pPr lvl="1"/>
            <a:r>
              <a:rPr lang="en-IE" sz="2000" dirty="0"/>
              <a:t>Prevents poaching</a:t>
            </a:r>
          </a:p>
          <a:p>
            <a:pPr lvl="1"/>
            <a:endParaRPr lang="en-IE" sz="2000" dirty="0"/>
          </a:p>
          <a:p>
            <a:r>
              <a:rPr lang="en-IE" sz="2400" dirty="0"/>
              <a:t>How to encourage:</a:t>
            </a:r>
          </a:p>
          <a:p>
            <a:pPr lvl="1"/>
            <a:r>
              <a:rPr lang="en-IE" sz="2000" dirty="0"/>
              <a:t>Certain species</a:t>
            </a:r>
          </a:p>
          <a:p>
            <a:pPr lvl="1"/>
            <a:r>
              <a:rPr lang="en-IE" sz="2000" dirty="0"/>
              <a:t>Topping</a:t>
            </a:r>
          </a:p>
          <a:p>
            <a:pPr lvl="1"/>
            <a:r>
              <a:rPr lang="en-IE" sz="2000" dirty="0"/>
              <a:t>Grazing (sheep or light stock best)</a:t>
            </a:r>
          </a:p>
        </p:txBody>
      </p:sp>
    </p:spTree>
    <p:extLst>
      <p:ext uri="{BB962C8B-B14F-4D97-AF65-F5344CB8AC3E}">
        <p14:creationId xmlns:p14="http://schemas.microsoft.com/office/powerpoint/2010/main" val="562745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erennial ryegrass infloresce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 r="1" b="1"/>
          <a:stretch/>
        </p:blipFill>
        <p:spPr bwMode="auto">
          <a:xfrm>
            <a:off x="4726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889A85-0888-483D-AB72-E2BB146A7A8F}"/>
              </a:ext>
            </a:extLst>
          </p:cNvPr>
          <p:cNvSpPr txBox="1"/>
          <p:nvPr/>
        </p:nvSpPr>
        <p:spPr>
          <a:xfrm>
            <a:off x="2025650" y="1678667"/>
            <a:ext cx="3066142" cy="2369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4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Perennial Ryegrass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6B21A3-CE95-6041-8F3D-9C3A77A88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2" y="6248400"/>
            <a:ext cx="3902681" cy="4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13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7431E-D81D-42E4-BAC4-168C57A9E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Perennial Ryegrass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45B8B-A69B-4978-83BB-4B98E37CB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2958" y="1700809"/>
            <a:ext cx="6201737" cy="4196539"/>
          </a:xfrm>
        </p:spPr>
        <p:txBody>
          <a:bodyPr>
            <a:normAutofit/>
          </a:bodyPr>
          <a:lstStyle/>
          <a:p>
            <a:r>
              <a:rPr lang="en-IE" sz="2000" dirty="0"/>
              <a:t>Well drained soils with a pH of 6 or greater</a:t>
            </a:r>
          </a:p>
          <a:p>
            <a:r>
              <a:rPr lang="en-IE" sz="2000" dirty="0"/>
              <a:t>High productivity, palatability and digestibility</a:t>
            </a:r>
          </a:p>
          <a:p>
            <a:r>
              <a:rPr lang="en-IE" sz="2000" dirty="0"/>
              <a:t>Long growing season</a:t>
            </a:r>
          </a:p>
          <a:p>
            <a:pPr lvl="1">
              <a:buFont typeface="Wingdings" pitchFamily="2" charset="2"/>
              <a:buChar char="Ø"/>
            </a:pPr>
            <a:r>
              <a:rPr lang="en-IE" sz="1800" dirty="0"/>
              <a:t>Reduces winter costs</a:t>
            </a:r>
          </a:p>
          <a:p>
            <a:r>
              <a:rPr lang="en-IE" sz="2000" dirty="0"/>
              <a:t>High stocking rate</a:t>
            </a:r>
          </a:p>
          <a:p>
            <a:pPr lvl="1">
              <a:buFont typeface="Wingdings" pitchFamily="2" charset="2"/>
              <a:buChar char="Ø"/>
            </a:pPr>
            <a:r>
              <a:rPr lang="en-IE" sz="1800" dirty="0"/>
              <a:t>Due to high productivity</a:t>
            </a:r>
          </a:p>
          <a:p>
            <a:r>
              <a:rPr lang="en-IE" sz="2000" dirty="0"/>
              <a:t>Good </a:t>
            </a:r>
            <a:r>
              <a:rPr lang="en-IE" sz="2000" dirty="0" err="1"/>
              <a:t>tillering</a:t>
            </a:r>
            <a:r>
              <a:rPr lang="en-IE" sz="2000" dirty="0"/>
              <a:t> ability</a:t>
            </a:r>
          </a:p>
          <a:p>
            <a:pPr lvl="1">
              <a:buFont typeface="Wingdings" pitchFamily="2" charset="2"/>
              <a:buChar char="Ø"/>
            </a:pPr>
            <a:r>
              <a:rPr lang="en-IE" sz="1800" dirty="0"/>
              <a:t>Leads to high production</a:t>
            </a:r>
          </a:p>
          <a:p>
            <a:endParaRPr lang="en-IE" sz="2000" dirty="0"/>
          </a:p>
          <a:p>
            <a:endParaRPr lang="en-IE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8699AE-199D-5942-82E3-ED7B04B57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2" y="6248400"/>
            <a:ext cx="3902681" cy="4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93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italian ryegrass infloresce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7" t="107" r="3" b="8986"/>
          <a:stretch/>
        </p:blipFill>
        <p:spPr bwMode="auto">
          <a:xfrm>
            <a:off x="4726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26EAFD-0BC5-455E-A888-1F92901B7983}"/>
              </a:ext>
            </a:extLst>
          </p:cNvPr>
          <p:cNvSpPr txBox="1"/>
          <p:nvPr/>
        </p:nvSpPr>
        <p:spPr>
          <a:xfrm>
            <a:off x="2025650" y="1678667"/>
            <a:ext cx="3066142" cy="2369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4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Italian Ryegrass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5FDBAD-6B52-0643-8329-C18D9EE73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2" y="6248400"/>
            <a:ext cx="3902681" cy="4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2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57370-8B04-438F-9A13-2F1C947A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B1040-D862-4EB2-91F7-13682AE26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2817"/>
            <a:ext cx="7803979" cy="42685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E" sz="2000" dirty="0"/>
              <a:t>You should be able to:</a:t>
            </a:r>
          </a:p>
          <a:p>
            <a:r>
              <a:rPr lang="en-US" sz="2000" dirty="0"/>
              <a:t>Define DM and DMD </a:t>
            </a:r>
          </a:p>
          <a:p>
            <a:r>
              <a:rPr lang="en-US" sz="2000" dirty="0"/>
              <a:t>List and describe the factors that contribute to the value of grassland</a:t>
            </a:r>
          </a:p>
          <a:p>
            <a:r>
              <a:rPr lang="en-US" sz="2000" dirty="0"/>
              <a:t>Identify the three categories of grasslands and discuss their value</a:t>
            </a:r>
          </a:p>
          <a:p>
            <a:r>
              <a:rPr lang="en-US" sz="2000" dirty="0"/>
              <a:t>Discuss the growth cycle of grass and how the digestibility of grass changes throughout the growing season </a:t>
            </a:r>
          </a:p>
          <a:p>
            <a:r>
              <a:rPr lang="en-US" sz="2000" dirty="0"/>
              <a:t>Give characteristics of popular species of grass and clover</a:t>
            </a:r>
          </a:p>
          <a:p>
            <a:r>
              <a:rPr lang="en-US" sz="2000" dirty="0"/>
              <a:t>Discuss seed mixtures commonly used in agriculture</a:t>
            </a:r>
          </a:p>
          <a:p>
            <a:r>
              <a:rPr lang="en-US" sz="2000" dirty="0"/>
              <a:t>Discuss how </a:t>
            </a:r>
            <a:r>
              <a:rPr lang="en-US" sz="2000" i="1" dirty="0"/>
              <a:t>food production </a:t>
            </a:r>
            <a:r>
              <a:rPr lang="en-US" sz="2000" dirty="0"/>
              <a:t>is influenced by grassland production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7D928F-327F-414C-AE74-CA823F31E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2" y="6248400"/>
            <a:ext cx="3902681" cy="4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91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BC05-693E-4A64-8A60-FBF1C4BB8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Italian Ryegrass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AF0E5-6385-482E-875E-E7B18C964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5600" y="1772817"/>
            <a:ext cx="5985713" cy="4268547"/>
          </a:xfrm>
        </p:spPr>
        <p:txBody>
          <a:bodyPr>
            <a:normAutofit/>
          </a:bodyPr>
          <a:lstStyle/>
          <a:p>
            <a:r>
              <a:rPr lang="en-IE" sz="2000" dirty="0"/>
              <a:t>Well drained soils with a pH of 6 or greater</a:t>
            </a:r>
          </a:p>
          <a:p>
            <a:r>
              <a:rPr lang="en-IE" sz="2000" dirty="0"/>
              <a:t>Biennial: Suitable for short term leys (2-3 years)</a:t>
            </a:r>
          </a:p>
          <a:p>
            <a:r>
              <a:rPr lang="en-IE" sz="2000" dirty="0"/>
              <a:t>Longer growing season than PRG</a:t>
            </a:r>
          </a:p>
          <a:p>
            <a:r>
              <a:rPr lang="en-IE" sz="2000" dirty="0"/>
              <a:t>More productive than perennial ryegrass</a:t>
            </a:r>
          </a:p>
          <a:p>
            <a:r>
              <a:rPr lang="en-IE" sz="2000" dirty="0"/>
              <a:t>Ideal for intensive silage production</a:t>
            </a:r>
          </a:p>
          <a:p>
            <a:r>
              <a:rPr lang="en-IE" sz="2000" dirty="0"/>
              <a:t>Can have stemmy regrowth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2670C1-F592-744E-89C0-D3D11595E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2" y="6248400"/>
            <a:ext cx="3902681" cy="4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00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77350-EFEC-4EE1-8DE8-BCDD87B6E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Hybrid Ryegrasses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07786-AF52-4F7C-A752-F22DE6230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576" y="1772817"/>
            <a:ext cx="6347714" cy="38807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E" sz="2400" dirty="0"/>
              <a:t>Cross between species of PRG and IRG</a:t>
            </a:r>
          </a:p>
          <a:p>
            <a:r>
              <a:rPr lang="en-IE" sz="2400" dirty="0"/>
              <a:t>Results in hybrid vigour</a:t>
            </a:r>
          </a:p>
          <a:p>
            <a:pPr lvl="1">
              <a:buFont typeface="Wingdings" pitchFamily="2" charset="2"/>
              <a:buChar char="Ø"/>
            </a:pPr>
            <a:r>
              <a:rPr lang="en-IE" sz="2000" dirty="0"/>
              <a:t>High production levels of IRG</a:t>
            </a:r>
          </a:p>
          <a:p>
            <a:pPr lvl="1">
              <a:buFont typeface="Wingdings" pitchFamily="2" charset="2"/>
              <a:buChar char="Ø"/>
            </a:pPr>
            <a:r>
              <a:rPr lang="en-IE" sz="2000" dirty="0"/>
              <a:t>Less stemmy regrowth than IRG</a:t>
            </a:r>
          </a:p>
          <a:p>
            <a:pPr lvl="1">
              <a:buFont typeface="Wingdings" pitchFamily="2" charset="2"/>
              <a:buChar char="Ø"/>
            </a:pPr>
            <a:r>
              <a:rPr lang="en-IE" sz="2000" dirty="0"/>
              <a:t>Less reseeding needed than IRG</a:t>
            </a:r>
          </a:p>
          <a:p>
            <a:endParaRPr lang="en-IE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C8686-CC27-4148-842C-FC3A61CF6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2" y="6248400"/>
            <a:ext cx="3902681" cy="4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75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white clover">
            <a:extLst>
              <a:ext uri="{FF2B5EF4-FFF2-40B4-BE49-F238E27FC236}">
                <a16:creationId xmlns:a16="http://schemas.microsoft.com/office/drawing/2014/main" id="{BE3FE98F-FD08-4185-B78F-4A61FF8C1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6" r="21887" b="671"/>
          <a:stretch/>
        </p:blipFill>
        <p:spPr bwMode="auto">
          <a:xfrm>
            <a:off x="4726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65D790-8504-4276-B30C-25A0B7D87209}"/>
              </a:ext>
            </a:extLst>
          </p:cNvPr>
          <p:cNvSpPr txBox="1"/>
          <p:nvPr/>
        </p:nvSpPr>
        <p:spPr>
          <a:xfrm>
            <a:off x="2025650" y="1678667"/>
            <a:ext cx="3066142" cy="2369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4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White Clover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7126F2-3A63-B849-B9C8-663827306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2" y="6248400"/>
            <a:ext cx="3902681" cy="4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8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red clover">
            <a:extLst>
              <a:ext uri="{FF2B5EF4-FFF2-40B4-BE49-F238E27FC236}">
                <a16:creationId xmlns:a16="http://schemas.microsoft.com/office/drawing/2014/main" id="{ADEDC6DB-10E0-427C-A190-99A9E54D3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1" r="-2" b="9089"/>
          <a:stretch/>
        </p:blipFill>
        <p:spPr bwMode="auto">
          <a:xfrm>
            <a:off x="4726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72E624-2D5F-4D71-8E48-15F7DDF66366}"/>
              </a:ext>
            </a:extLst>
          </p:cNvPr>
          <p:cNvSpPr txBox="1"/>
          <p:nvPr/>
        </p:nvSpPr>
        <p:spPr>
          <a:xfrm>
            <a:off x="2025650" y="1678667"/>
            <a:ext cx="3066142" cy="2369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4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Red Clover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814C6-854C-4845-B95E-D58FBD745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2" y="6248400"/>
            <a:ext cx="3902681" cy="4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82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2C2F5-EAEA-4AB3-BF38-EDF7DEA9F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Clover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290A3-2391-4111-B237-A8F3F7C9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8800"/>
            <a:ext cx="8731134" cy="4383360"/>
          </a:xfrm>
        </p:spPr>
        <p:txBody>
          <a:bodyPr>
            <a:normAutofit/>
          </a:bodyPr>
          <a:lstStyle/>
          <a:p>
            <a:r>
              <a:rPr lang="en-IE" sz="2000" dirty="0"/>
              <a:t>Member of the </a:t>
            </a:r>
            <a:r>
              <a:rPr lang="en-IE" sz="2000" i="1" dirty="0"/>
              <a:t>Leguminosae </a:t>
            </a:r>
            <a:r>
              <a:rPr lang="en-IE" sz="2000" dirty="0"/>
              <a:t>family</a:t>
            </a:r>
          </a:p>
          <a:p>
            <a:r>
              <a:rPr lang="en-IE" sz="2000" dirty="0"/>
              <a:t>Often included in seed mixture</a:t>
            </a:r>
          </a:p>
          <a:p>
            <a:pPr lvl="1">
              <a:buFont typeface="Wingdings" pitchFamily="2" charset="2"/>
              <a:buChar char="Ø"/>
            </a:pPr>
            <a:r>
              <a:rPr lang="en-IE" sz="1800" dirty="0"/>
              <a:t>White clover used for grazing</a:t>
            </a:r>
          </a:p>
          <a:p>
            <a:pPr lvl="1">
              <a:buFont typeface="Wingdings" pitchFamily="2" charset="2"/>
              <a:buChar char="Ø"/>
            </a:pPr>
            <a:r>
              <a:rPr lang="en-IE" sz="1800" dirty="0"/>
              <a:t>Red clover used for silage</a:t>
            </a:r>
          </a:p>
          <a:p>
            <a:r>
              <a:rPr lang="en-IE" sz="2000" dirty="0"/>
              <a:t>Have root nodules which contain </a:t>
            </a:r>
            <a:r>
              <a:rPr lang="en-IE" sz="2000" i="1" dirty="0"/>
              <a:t>Rhizobium</a:t>
            </a:r>
            <a:r>
              <a:rPr lang="en-IE" sz="2000" dirty="0"/>
              <a:t> bacteria that fixes atmospheric Nitrogen into Ammonia</a:t>
            </a:r>
          </a:p>
          <a:p>
            <a:pPr lvl="1">
              <a:buFont typeface="Wingdings" pitchFamily="2" charset="2"/>
              <a:buChar char="Ø"/>
            </a:pPr>
            <a:r>
              <a:rPr lang="en-IE" sz="1800" dirty="0"/>
              <a:t>Reduces the need for artificial fertiliser</a:t>
            </a:r>
          </a:p>
          <a:p>
            <a:r>
              <a:rPr lang="en-IE" sz="2000" dirty="0"/>
              <a:t>Symbiotic relationship between clover and bacteria</a:t>
            </a:r>
          </a:p>
          <a:p>
            <a:pPr lvl="1">
              <a:buFont typeface="Wingdings" pitchFamily="2" charset="2"/>
              <a:buChar char="Ø"/>
            </a:pPr>
            <a:r>
              <a:rPr lang="en-IE" sz="1800" dirty="0"/>
              <a:t>Clover gets nitrogen from the bacteria</a:t>
            </a:r>
          </a:p>
          <a:p>
            <a:pPr lvl="1">
              <a:buFont typeface="Wingdings" pitchFamily="2" charset="2"/>
              <a:buChar char="Ø"/>
            </a:pPr>
            <a:r>
              <a:rPr lang="en-IE" sz="1800" dirty="0"/>
              <a:t>The bacteria get a suitable habitat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A6B216-463A-DE46-96A8-7C388D474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2" y="6248400"/>
            <a:ext cx="3902681" cy="4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69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EFA43-E76B-4207-9CA8-4505AF05F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Clover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5F5D5-75C9-437D-B69E-29A761616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000" dirty="0"/>
              <a:t>Too much nitrogen can kill off clover in the sward</a:t>
            </a:r>
          </a:p>
          <a:p>
            <a:r>
              <a:rPr lang="en-IE" sz="2000" dirty="0"/>
              <a:t>Too much clover (particularly red) can lead to bloat</a:t>
            </a:r>
          </a:p>
          <a:p>
            <a:pPr lvl="1"/>
            <a:r>
              <a:rPr lang="en-IE" sz="1800" dirty="0"/>
              <a:t>Feed dry hay before turning out onto a legume pasture</a:t>
            </a:r>
          </a:p>
          <a:p>
            <a:endParaRPr lang="en-IE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B541E-F800-914F-AB42-93BC2A0AD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2" y="6248400"/>
            <a:ext cx="3902681" cy="4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48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6F60-3EAD-42F6-B078-2F0221EBA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Seed Mixtures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CAA77-A0C3-4DB9-AE34-BDA4580DE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86000"/>
            <a:ext cx="7803978" cy="4383360"/>
          </a:xfrm>
        </p:spPr>
        <p:txBody>
          <a:bodyPr>
            <a:normAutofit/>
          </a:bodyPr>
          <a:lstStyle/>
          <a:p>
            <a:r>
              <a:rPr lang="en-IE" sz="2000" dirty="0"/>
              <a:t>A seed mixture is a mixture of either different species or varieties of grass, often with clover.</a:t>
            </a:r>
          </a:p>
          <a:p>
            <a:endParaRPr lang="en-IE" sz="2000" dirty="0"/>
          </a:p>
          <a:p>
            <a:r>
              <a:rPr lang="en-IE" sz="2000" dirty="0"/>
              <a:t>Both PRG and IRG can be categorised as early, intermediate and late heading varieties based on how far into the growing season the inflorescence emerges.</a:t>
            </a:r>
          </a:p>
          <a:p>
            <a:endParaRPr lang="en-IE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4AB748-C4CC-EF4A-9183-BCF0E1239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2" y="6248400"/>
            <a:ext cx="3902681" cy="4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56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0BE84-DFD3-49E9-A2B9-90482BB7A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Seed Mixtures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62AB4-8518-4E99-A3F6-80A681660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2817"/>
            <a:ext cx="7803979" cy="4268547"/>
          </a:xfrm>
        </p:spPr>
        <p:txBody>
          <a:bodyPr>
            <a:normAutofit/>
          </a:bodyPr>
          <a:lstStyle/>
          <a:p>
            <a:r>
              <a:rPr lang="en-IE" sz="2000" dirty="0"/>
              <a:t>Grazing: PRG varieties with different heading out dates with white clover. </a:t>
            </a:r>
          </a:p>
          <a:p>
            <a:pPr lvl="1">
              <a:buFont typeface="Wingdings" pitchFamily="2" charset="2"/>
              <a:buChar char="Ø"/>
            </a:pPr>
            <a:r>
              <a:rPr lang="en-IE" sz="1800" dirty="0"/>
              <a:t>Constant supply of fresh grass with high DMD levels. </a:t>
            </a:r>
          </a:p>
          <a:p>
            <a:pPr lvl="1">
              <a:buFont typeface="Wingdings" pitchFamily="2" charset="2"/>
              <a:buChar char="Ø"/>
            </a:pPr>
            <a:r>
              <a:rPr lang="en-IE" sz="1800" dirty="0"/>
              <a:t>Grass does not all go stemmy at the same time. </a:t>
            </a:r>
          </a:p>
          <a:p>
            <a:pPr lvl="1"/>
            <a:endParaRPr lang="en-IE" sz="1800" dirty="0"/>
          </a:p>
          <a:p>
            <a:r>
              <a:rPr lang="en-IE" sz="2000" dirty="0"/>
              <a:t>Silage: IRG varieties with similar heading out dates with red clover. </a:t>
            </a:r>
          </a:p>
          <a:p>
            <a:pPr lvl="1">
              <a:buFont typeface="Wingdings" pitchFamily="2" charset="2"/>
              <a:buChar char="Ø"/>
            </a:pPr>
            <a:r>
              <a:rPr lang="en-IE" sz="1800" dirty="0"/>
              <a:t>Grass growth will be uniform and it will all be ready for cutting at the same time</a:t>
            </a:r>
          </a:p>
          <a:p>
            <a:endParaRPr lang="en-IE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1134F-4277-6946-8B2D-D92897D21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2" y="6248400"/>
            <a:ext cx="3902681" cy="4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43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996B9-5C95-4D2A-9E0A-E58A47B56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Food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DE9EB-F2B7-4A8C-8673-51E02C32A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44825"/>
            <a:ext cx="7803979" cy="4196539"/>
          </a:xfrm>
        </p:spPr>
        <p:txBody>
          <a:bodyPr>
            <a:normAutofit/>
          </a:bodyPr>
          <a:lstStyle/>
          <a:p>
            <a:r>
              <a:rPr lang="en-IE" sz="2000" dirty="0"/>
              <a:t>The type of grassland influences the level of food production.</a:t>
            </a:r>
          </a:p>
          <a:p>
            <a:endParaRPr lang="en-IE" sz="2000" dirty="0"/>
          </a:p>
          <a:p>
            <a:r>
              <a:rPr lang="en-IE" sz="2000" dirty="0"/>
              <a:t>Productivity and Digestibility of a species affects the production levels of a grassland, this in turn affects the stocking rate and the LWG/milk production of food producing animals.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DBF7B9-1CF8-0F4D-ABA7-5C7072960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2" y="6248400"/>
            <a:ext cx="3902681" cy="4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7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/>
              <a:t>Dry Matter (DM) – the matter remaining in a food sample after the water has been removed</a:t>
            </a:r>
          </a:p>
          <a:p>
            <a:endParaRPr lang="en-IE" sz="2400" dirty="0"/>
          </a:p>
          <a:p>
            <a:r>
              <a:rPr lang="en-IE" sz="2400" dirty="0"/>
              <a:t>Dry Matter Digestibility (DMD) – the amount (%) of dry matter that can be digested by an animal</a:t>
            </a:r>
          </a:p>
          <a:p>
            <a:endParaRPr lang="en-IE" sz="2400" dirty="0"/>
          </a:p>
          <a:p>
            <a:r>
              <a:rPr lang="en-IE" sz="2400" dirty="0"/>
              <a:t>Heading out – The emergence of the inflorescence of the grass.</a:t>
            </a:r>
          </a:p>
          <a:p>
            <a:endParaRPr lang="en-IE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837F8F-B165-3841-BCC7-15B610F47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2" y="6248400"/>
            <a:ext cx="3902681" cy="4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1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Grassland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72817"/>
            <a:ext cx="8203823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dirty="0"/>
              <a:t>When determining the value of an area of grassland there are three factors to consider.</a:t>
            </a:r>
          </a:p>
          <a:p>
            <a:r>
              <a:rPr lang="en-IE" sz="2400" dirty="0"/>
              <a:t>Botanical Composition – Different types of vegetation</a:t>
            </a:r>
          </a:p>
          <a:p>
            <a:r>
              <a:rPr lang="en-IE" sz="2400" dirty="0"/>
              <a:t>Production Levels – How much grass is produced on the land</a:t>
            </a:r>
          </a:p>
          <a:p>
            <a:r>
              <a:rPr lang="en-IE" sz="2400" dirty="0"/>
              <a:t>Stocking Rate – Number of animals on a set area of land</a:t>
            </a:r>
          </a:p>
          <a:p>
            <a:r>
              <a:rPr lang="en-IE" sz="2400" dirty="0"/>
              <a:t>The botanical composition affects the amount of grass produced and in turn the production levels affects how many animals can be put on the land.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A0998D-9B3A-3749-B038-1CDBD1C5D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2" y="6248400"/>
            <a:ext cx="3902681" cy="4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9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3" t="9091" r="15716"/>
          <a:stretch/>
        </p:blipFill>
        <p:spPr bwMode="auto">
          <a:xfrm>
            <a:off x="4726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650" y="1678667"/>
            <a:ext cx="3066142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300"/>
              <a:t>Grassland Categories – Rough mountain or hill grazing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EF730F-2C8A-D640-8AC2-16E2A4E2E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2" y="6248400"/>
            <a:ext cx="3902681" cy="4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6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Grassland Categories – Rough mountain or hill grazing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000" dirty="0"/>
              <a:t>Land is often peaty &amp; acidic</a:t>
            </a:r>
          </a:p>
          <a:p>
            <a:r>
              <a:rPr lang="en-IE" sz="2000" dirty="0"/>
              <a:t>Difficult to cultivate</a:t>
            </a:r>
          </a:p>
          <a:p>
            <a:r>
              <a:rPr lang="en-IE" sz="2000" dirty="0"/>
              <a:t>Botanical Composition – Varies greatly, poor grasses, heather &amp; gorse</a:t>
            </a:r>
          </a:p>
          <a:p>
            <a:r>
              <a:rPr lang="en-IE" sz="2000" dirty="0"/>
              <a:t>Production Levels – Poor grasses =&gt; Low LWG</a:t>
            </a:r>
          </a:p>
          <a:p>
            <a:r>
              <a:rPr lang="en-IE" sz="2000" dirty="0"/>
              <a:t>Stocking Rate – Low nutrition =&gt; Low stocking rate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23145-F9C9-DD47-B272-3D6FA60EE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2" y="6248400"/>
            <a:ext cx="3902681" cy="4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60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2" r="31901" b="9090"/>
          <a:stretch/>
        </p:blipFill>
        <p:spPr bwMode="auto">
          <a:xfrm>
            <a:off x="4726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650" y="1678667"/>
            <a:ext cx="3066142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900"/>
              <a:t>Grassland Categories – Permanent Grassland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3256E5-4F80-0D47-A5F2-9AC5B41AF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2" y="6248400"/>
            <a:ext cx="3902681" cy="4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8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Grassland Categories – Permanent Grassland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000" dirty="0"/>
              <a:t>Land is never ploughed or reseeded</a:t>
            </a:r>
          </a:p>
          <a:p>
            <a:r>
              <a:rPr lang="en-IE" sz="2000" dirty="0"/>
              <a:t>Can be fertilised =&gt; Improves quality &amp; productivity</a:t>
            </a:r>
          </a:p>
          <a:p>
            <a:r>
              <a:rPr lang="en-IE" sz="2000" dirty="0"/>
              <a:t>Botanical Composition – Variable, poor and productive grasses found</a:t>
            </a:r>
          </a:p>
          <a:p>
            <a:r>
              <a:rPr lang="en-IE" sz="2000" dirty="0"/>
              <a:t>Production Levels – Can be improved with fertilisation &amp; liming =&gt; Higher production</a:t>
            </a:r>
          </a:p>
          <a:p>
            <a:r>
              <a:rPr lang="en-IE" sz="2000" dirty="0"/>
              <a:t>Stocking Rate – Improved grazing =&gt; Improved Stocking rates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9413EC-AB1A-4145-A1DD-131B8E401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2" y="6248400"/>
            <a:ext cx="3902681" cy="4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35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1963" y="1572126"/>
            <a:ext cx="3307538" cy="24756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000"/>
              <a:t>Grassland Categories - Leys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6" r="26766" b="-1"/>
          <a:stretch/>
        </p:blipFill>
        <p:spPr bwMode="auto">
          <a:xfrm>
            <a:off x="2119563" y="1572126"/>
            <a:ext cx="2880922" cy="402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A5BD54-57E3-6945-AA82-D6997B28C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2" y="6248400"/>
            <a:ext cx="3902681" cy="4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825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</TotalTime>
  <Words>981</Words>
  <Application>Microsoft Macintosh PowerPoint</Application>
  <PresentationFormat>Widescreen</PresentationFormat>
  <Paragraphs>140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Trebuchet MS</vt:lpstr>
      <vt:lpstr>Wingdings</vt:lpstr>
      <vt:lpstr>Wingdings 3</vt:lpstr>
      <vt:lpstr>Facet</vt:lpstr>
      <vt:lpstr>Grassland</vt:lpstr>
      <vt:lpstr>Learning Outcomes</vt:lpstr>
      <vt:lpstr>Key Terms</vt:lpstr>
      <vt:lpstr>Grassland Value</vt:lpstr>
      <vt:lpstr>Grassland Categories – Rough mountain or hill grazing</vt:lpstr>
      <vt:lpstr>Grassland Categories – Rough mountain or hill grazing</vt:lpstr>
      <vt:lpstr>Grassland Categories – Permanent Grassland</vt:lpstr>
      <vt:lpstr>Grassland Categories – Permanent Grassland</vt:lpstr>
      <vt:lpstr>Grassland Categories - Leys</vt:lpstr>
      <vt:lpstr>Grassland Categories - Leys</vt:lpstr>
      <vt:lpstr>Characteristics of grass</vt:lpstr>
      <vt:lpstr>The growth cycle of grass </vt:lpstr>
      <vt:lpstr>Digestibility </vt:lpstr>
      <vt:lpstr>Digestibility </vt:lpstr>
      <vt:lpstr>Digestibility through the growing season</vt:lpstr>
      <vt:lpstr>Tillering</vt:lpstr>
      <vt:lpstr>PowerPoint Presentation</vt:lpstr>
      <vt:lpstr>Perennial Ryegrass</vt:lpstr>
      <vt:lpstr>PowerPoint Presentation</vt:lpstr>
      <vt:lpstr>Italian Ryegrass</vt:lpstr>
      <vt:lpstr>Hybrid Ryegrasses</vt:lpstr>
      <vt:lpstr>PowerPoint Presentation</vt:lpstr>
      <vt:lpstr>PowerPoint Presentation</vt:lpstr>
      <vt:lpstr>Clover</vt:lpstr>
      <vt:lpstr>Clover</vt:lpstr>
      <vt:lpstr>Seed Mixtures</vt:lpstr>
      <vt:lpstr>Seed Mixtures</vt:lpstr>
      <vt:lpstr>Food Production</vt:lpstr>
    </vt:vector>
  </TitlesOfParts>
  <Company>Clare Vec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Grassland</dc:title>
  <dc:creator>Lorraine Haugh</dc:creator>
  <cp:lastModifiedBy>Elaine Barry (Design)</cp:lastModifiedBy>
  <cp:revision>50</cp:revision>
  <dcterms:created xsi:type="dcterms:W3CDTF">2018-09-11T10:22:26Z</dcterms:created>
  <dcterms:modified xsi:type="dcterms:W3CDTF">2021-08-03T11:09:05Z</dcterms:modified>
</cp:coreProperties>
</file>