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68" r:id="rId8"/>
    <p:sldId id="271" r:id="rId9"/>
    <p:sldId id="272" r:id="rId10"/>
    <p:sldId id="264" r:id="rId11"/>
    <p:sldId id="265" r:id="rId12"/>
    <p:sldId id="262" r:id="rId13"/>
    <p:sldId id="267" r:id="rId14"/>
    <p:sldId id="263" r:id="rId15"/>
    <p:sldId id="266"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238" autoAdjust="0"/>
  </p:normalViewPr>
  <p:slideViewPr>
    <p:cSldViewPr snapToGrid="0">
      <p:cViewPr varScale="1">
        <p:scale>
          <a:sx n="117" d="100"/>
          <a:sy n="117" d="100"/>
        </p:scale>
        <p:origin x="848" y="184"/>
      </p:cViewPr>
      <p:guideLst/>
    </p:cSldViewPr>
  </p:slideViewPr>
  <p:outlineViewPr>
    <p:cViewPr>
      <p:scale>
        <a:sx n="33" d="100"/>
        <a:sy n="33" d="100"/>
      </p:scale>
      <p:origin x="0" y="-71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64100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318685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461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2935613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002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202794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174152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285194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114503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0B200C4-5767-4E53-B288-AF71DBE7EF8F}"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393506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0B200C4-5767-4E53-B288-AF71DBE7EF8F}" type="datetimeFigureOut">
              <a:rPr lang="en-IE" smtClean="0"/>
              <a:t>03/08/2021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346525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0B200C4-5767-4E53-B288-AF71DBE7EF8F}" type="datetimeFigureOut">
              <a:rPr lang="en-IE" smtClean="0"/>
              <a:t>03/08/2021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66148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0B200C4-5767-4E53-B288-AF71DBE7EF8F}" type="datetimeFigureOut">
              <a:rPr lang="en-IE" smtClean="0"/>
              <a:t>03/08/2021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168557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200C4-5767-4E53-B288-AF71DBE7EF8F}" type="datetimeFigureOut">
              <a:rPr lang="en-IE" smtClean="0"/>
              <a:t>03/08/2021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27974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0B200C4-5767-4E53-B288-AF71DBE7EF8F}" type="datetimeFigureOut">
              <a:rPr lang="en-IE" smtClean="0"/>
              <a:t>03/08/2021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43620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0B200C4-5767-4E53-B288-AF71DBE7EF8F}" type="datetimeFigureOut">
              <a:rPr lang="en-IE" smtClean="0"/>
              <a:t>03/08/2021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DCA6B2D-F379-443D-BC17-CC36D9DD0247}" type="slidenum">
              <a:rPr lang="en-IE" smtClean="0"/>
              <a:t>‹#›</a:t>
            </a:fld>
            <a:endParaRPr lang="en-IE"/>
          </a:p>
        </p:txBody>
      </p:sp>
    </p:spTree>
    <p:extLst>
      <p:ext uri="{BB962C8B-B14F-4D97-AF65-F5344CB8AC3E}">
        <p14:creationId xmlns:p14="http://schemas.microsoft.com/office/powerpoint/2010/main" val="406617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B200C4-5767-4E53-B288-AF71DBE7EF8F}" type="datetimeFigureOut">
              <a:rPr lang="en-IE" smtClean="0"/>
              <a:t>03/08/2021</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CA6B2D-F379-443D-BC17-CC36D9DD0247}" type="slidenum">
              <a:rPr lang="en-IE" smtClean="0"/>
              <a:t>‹#›</a:t>
            </a:fld>
            <a:endParaRPr lang="en-IE"/>
          </a:p>
        </p:txBody>
      </p:sp>
    </p:spTree>
    <p:extLst>
      <p:ext uri="{BB962C8B-B14F-4D97-AF65-F5344CB8AC3E}">
        <p14:creationId xmlns:p14="http://schemas.microsoft.com/office/powerpoint/2010/main" val="1779441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E79DB-789C-9B42-B7FF-B73662FFEF85}"/>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2676" b="53191"/>
          <a:stretch/>
        </p:blipFill>
        <p:spPr>
          <a:xfrm>
            <a:off x="1" y="10"/>
            <a:ext cx="12191999" cy="6857990"/>
          </a:xfrm>
          <a:prstGeom prst="rect">
            <a:avLst/>
          </a:prstGeom>
        </p:spPr>
      </p:pic>
      <p:sp>
        <p:nvSpPr>
          <p:cNvPr id="10" name="Isosceles Triangle 9">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Parallelogram 11">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44C9A8-D4E1-4CE5-92A9-C5F3A90F6AA5}"/>
              </a:ext>
            </a:extLst>
          </p:cNvPr>
          <p:cNvSpPr>
            <a:spLocks noGrp="1"/>
          </p:cNvSpPr>
          <p:nvPr>
            <p:ph type="ctrTitle"/>
          </p:nvPr>
        </p:nvSpPr>
        <p:spPr>
          <a:xfrm>
            <a:off x="4704200" y="1678665"/>
            <a:ext cx="4569803" cy="2369131"/>
          </a:xfrm>
        </p:spPr>
        <p:txBody>
          <a:bodyPr>
            <a:normAutofit/>
          </a:bodyPr>
          <a:lstStyle/>
          <a:p>
            <a:r>
              <a:rPr lang="en-IE" dirty="0"/>
              <a:t>Soil</a:t>
            </a:r>
          </a:p>
        </p:txBody>
      </p:sp>
      <p:sp>
        <p:nvSpPr>
          <p:cNvPr id="3" name="Subtitle 2">
            <a:extLst>
              <a:ext uri="{FF2B5EF4-FFF2-40B4-BE49-F238E27FC236}">
                <a16:creationId xmlns:a16="http://schemas.microsoft.com/office/drawing/2014/main" id="{E250022F-E8F3-439E-BB97-EEECC9B84D5F}"/>
              </a:ext>
            </a:extLst>
          </p:cNvPr>
          <p:cNvSpPr>
            <a:spLocks noGrp="1"/>
          </p:cNvSpPr>
          <p:nvPr>
            <p:ph type="subTitle" idx="1"/>
          </p:nvPr>
        </p:nvSpPr>
        <p:spPr>
          <a:xfrm>
            <a:off x="4700964" y="4050832"/>
            <a:ext cx="4573037" cy="1096899"/>
          </a:xfrm>
        </p:spPr>
        <p:txBody>
          <a:bodyPr>
            <a:normAutofit/>
          </a:bodyPr>
          <a:lstStyle/>
          <a:p>
            <a:r>
              <a:rPr lang="en-IE" sz="2000" dirty="0">
                <a:solidFill>
                  <a:schemeClr val="bg1"/>
                </a:solidFill>
              </a:rPr>
              <a:t>Biological Properties of Soil</a:t>
            </a:r>
          </a:p>
        </p:txBody>
      </p:sp>
      <p:sp>
        <p:nvSpPr>
          <p:cNvPr id="24"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52116A41-A3FF-A145-BBF0-D7BE2B940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72" y="6248400"/>
            <a:ext cx="3902681" cy="404232"/>
          </a:xfrm>
          <a:prstGeom prst="rect">
            <a:avLst/>
          </a:prstGeom>
        </p:spPr>
      </p:pic>
    </p:spTree>
    <p:extLst>
      <p:ext uri="{BB962C8B-B14F-4D97-AF65-F5344CB8AC3E}">
        <p14:creationId xmlns:p14="http://schemas.microsoft.com/office/powerpoint/2010/main" val="132823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B9C0E94-5A4E-4640-9703-445B41CF8AA4}"/>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kern="1200">
                <a:solidFill>
                  <a:schemeClr val="bg1"/>
                </a:solidFill>
                <a:latin typeface="+mj-lt"/>
                <a:ea typeface="+mj-ea"/>
                <a:cs typeface="+mj-cs"/>
              </a:rPr>
              <a:t>Nitrogen Cycle</a:t>
            </a:r>
          </a:p>
        </p:txBody>
      </p:sp>
      <p:pic>
        <p:nvPicPr>
          <p:cNvPr id="6" name="Content Placeholder 5">
            <a:extLst>
              <a:ext uri="{FF2B5EF4-FFF2-40B4-BE49-F238E27FC236}">
                <a16:creationId xmlns:a16="http://schemas.microsoft.com/office/drawing/2014/main" id="{4F424F73-8526-524A-B1A7-09340B0E0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030417"/>
            <a:ext cx="5143500" cy="4784651"/>
          </a:xfrm>
          <a:prstGeom prst="rect">
            <a:avLst/>
          </a:prstGeom>
        </p:spPr>
      </p:pic>
      <p:sp>
        <p:nvSpPr>
          <p:cNvPr id="36" name="Isosceles Triangle 3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5549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5693-A497-4A5D-91A9-42042FAB0406}"/>
              </a:ext>
            </a:extLst>
          </p:cNvPr>
          <p:cNvSpPr>
            <a:spLocks noGrp="1"/>
          </p:cNvSpPr>
          <p:nvPr>
            <p:ph type="title"/>
          </p:nvPr>
        </p:nvSpPr>
        <p:spPr>
          <a:xfrm>
            <a:off x="677334" y="609600"/>
            <a:ext cx="8596668" cy="1320800"/>
          </a:xfrm>
        </p:spPr>
        <p:txBody>
          <a:bodyPr anchor="t">
            <a:normAutofit/>
          </a:bodyPr>
          <a:lstStyle/>
          <a:p>
            <a:r>
              <a:rPr lang="en-IE"/>
              <a:t>Nitrogen Cycle</a:t>
            </a:r>
            <a:endParaRPr lang="en-IE" dirty="0"/>
          </a:p>
        </p:txBody>
      </p:sp>
      <p:pic>
        <p:nvPicPr>
          <p:cNvPr id="5" name="Content Placeholder 5">
            <a:extLst>
              <a:ext uri="{FF2B5EF4-FFF2-40B4-BE49-F238E27FC236}">
                <a16:creationId xmlns:a16="http://schemas.microsoft.com/office/drawing/2014/main" id="{40848800-5E2C-AD4F-BAC9-7D1C3076B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14" y="2159331"/>
            <a:ext cx="3854481" cy="3585563"/>
          </a:xfrm>
          <a:prstGeom prst="rect">
            <a:avLst/>
          </a:prstGeom>
        </p:spPr>
      </p:pic>
      <p:sp>
        <p:nvSpPr>
          <p:cNvPr id="3" name="Content Placeholder 2">
            <a:extLst>
              <a:ext uri="{FF2B5EF4-FFF2-40B4-BE49-F238E27FC236}">
                <a16:creationId xmlns:a16="http://schemas.microsoft.com/office/drawing/2014/main" id="{A527F1F8-D3EA-47DF-9C09-098592C93D41}"/>
              </a:ext>
            </a:extLst>
          </p:cNvPr>
          <p:cNvSpPr>
            <a:spLocks noGrp="1"/>
          </p:cNvSpPr>
          <p:nvPr>
            <p:ph idx="1"/>
          </p:nvPr>
        </p:nvSpPr>
        <p:spPr>
          <a:xfrm>
            <a:off x="4860323" y="1082566"/>
            <a:ext cx="4410676" cy="5570481"/>
          </a:xfrm>
        </p:spPr>
        <p:txBody>
          <a:bodyPr>
            <a:normAutofit/>
          </a:bodyPr>
          <a:lstStyle/>
          <a:p>
            <a:pPr>
              <a:lnSpc>
                <a:spcPct val="90000"/>
              </a:lnSpc>
            </a:pPr>
            <a:r>
              <a:rPr lang="en-IE" sz="1900" dirty="0"/>
              <a:t>Nitrogen moves through the atmosphere, soil, plants and animals in a cycle.</a:t>
            </a:r>
          </a:p>
          <a:p>
            <a:pPr>
              <a:lnSpc>
                <a:spcPct val="90000"/>
              </a:lnSpc>
            </a:pPr>
            <a:r>
              <a:rPr lang="en-IE" sz="1900" dirty="0"/>
              <a:t>Nitrogen becomes available to plants when in the form of nitrates.</a:t>
            </a:r>
          </a:p>
          <a:p>
            <a:pPr>
              <a:lnSpc>
                <a:spcPct val="90000"/>
              </a:lnSpc>
            </a:pPr>
            <a:r>
              <a:rPr lang="en-IE" sz="1900" dirty="0"/>
              <a:t>Nitrogen-fixing bacteria (e.g. Rhizobium from the root nodules of clover) convert atmospheric nitrogen to nitrates.</a:t>
            </a:r>
          </a:p>
          <a:p>
            <a:pPr>
              <a:lnSpc>
                <a:spcPct val="90000"/>
              </a:lnSpc>
            </a:pPr>
            <a:r>
              <a:rPr lang="en-IE" sz="1900" dirty="0"/>
              <a:t>Nitrates can also be directly added to soil by lightning (converting atmospheric nitrogen to nitrates) and by artificial fertilisers (Such as CAN).</a:t>
            </a:r>
          </a:p>
        </p:txBody>
      </p:sp>
    </p:spTree>
    <p:extLst>
      <p:ext uri="{BB962C8B-B14F-4D97-AF65-F5344CB8AC3E}">
        <p14:creationId xmlns:p14="http://schemas.microsoft.com/office/powerpoint/2010/main" val="303079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5693-A497-4A5D-91A9-42042FAB0406}"/>
              </a:ext>
            </a:extLst>
          </p:cNvPr>
          <p:cNvSpPr>
            <a:spLocks noGrp="1"/>
          </p:cNvSpPr>
          <p:nvPr>
            <p:ph type="title"/>
          </p:nvPr>
        </p:nvSpPr>
        <p:spPr>
          <a:xfrm>
            <a:off x="677334" y="609600"/>
            <a:ext cx="8596668" cy="1320800"/>
          </a:xfrm>
        </p:spPr>
        <p:txBody>
          <a:bodyPr anchor="t">
            <a:normAutofit/>
          </a:bodyPr>
          <a:lstStyle/>
          <a:p>
            <a:r>
              <a:rPr lang="en-IE" dirty="0"/>
              <a:t>Nitrogen Cycle</a:t>
            </a:r>
          </a:p>
        </p:txBody>
      </p:sp>
      <p:pic>
        <p:nvPicPr>
          <p:cNvPr id="5" name="Content Placeholder 5">
            <a:extLst>
              <a:ext uri="{FF2B5EF4-FFF2-40B4-BE49-F238E27FC236}">
                <a16:creationId xmlns:a16="http://schemas.microsoft.com/office/drawing/2014/main" id="{5C55C149-1A7B-9E46-B5C8-1CD88C55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 y="2159331"/>
            <a:ext cx="2915973" cy="2712533"/>
          </a:xfrm>
          <a:prstGeom prst="rect">
            <a:avLst/>
          </a:prstGeom>
        </p:spPr>
      </p:pic>
      <p:sp>
        <p:nvSpPr>
          <p:cNvPr id="3" name="Content Placeholder 2">
            <a:extLst>
              <a:ext uri="{FF2B5EF4-FFF2-40B4-BE49-F238E27FC236}">
                <a16:creationId xmlns:a16="http://schemas.microsoft.com/office/drawing/2014/main" id="{A527F1F8-D3EA-47DF-9C09-098592C93D41}"/>
              </a:ext>
            </a:extLst>
          </p:cNvPr>
          <p:cNvSpPr>
            <a:spLocks noGrp="1"/>
          </p:cNvSpPr>
          <p:nvPr>
            <p:ph idx="1"/>
          </p:nvPr>
        </p:nvSpPr>
        <p:spPr>
          <a:xfrm>
            <a:off x="4063160" y="1418897"/>
            <a:ext cx="5210842" cy="5160579"/>
          </a:xfrm>
        </p:spPr>
        <p:txBody>
          <a:bodyPr>
            <a:normAutofit/>
          </a:bodyPr>
          <a:lstStyle/>
          <a:p>
            <a:pPr>
              <a:lnSpc>
                <a:spcPct val="90000"/>
              </a:lnSpc>
            </a:pPr>
            <a:r>
              <a:rPr lang="en-IE" sz="1900" dirty="0"/>
              <a:t>This nitrates can be taken up by plants and converted to plant proteins, these are then consumed by animals which convert them to animal proteins.</a:t>
            </a:r>
          </a:p>
          <a:p>
            <a:pPr>
              <a:lnSpc>
                <a:spcPct val="90000"/>
              </a:lnSpc>
            </a:pPr>
            <a:r>
              <a:rPr lang="en-IE" sz="1900" dirty="0"/>
              <a:t>When animals die or produce waste decomposers produce ammonium from the animal proteins that they are breaking down.</a:t>
            </a:r>
          </a:p>
          <a:p>
            <a:pPr>
              <a:lnSpc>
                <a:spcPct val="90000"/>
              </a:lnSpc>
            </a:pPr>
            <a:r>
              <a:rPr lang="en-IE" sz="1900" dirty="0"/>
              <a:t>Nitrifying bacteria convert this ammonium to nitrites (</a:t>
            </a:r>
            <a:r>
              <a:rPr lang="en-IE" sz="1900" i="1" dirty="0"/>
              <a:t>Nitrosomonas</a:t>
            </a:r>
            <a:r>
              <a:rPr lang="en-IE" sz="1900" dirty="0"/>
              <a:t>) and then nitrates </a:t>
            </a:r>
            <a:r>
              <a:rPr lang="en-IE" sz="1900" i="1"/>
              <a:t>(Nitrobacter</a:t>
            </a:r>
            <a:r>
              <a:rPr lang="en-IE" sz="1900"/>
              <a:t>). </a:t>
            </a:r>
            <a:r>
              <a:rPr lang="en-IE" sz="1900" dirty="0"/>
              <a:t>This process is called nitrification.</a:t>
            </a:r>
          </a:p>
          <a:p>
            <a:pPr>
              <a:lnSpc>
                <a:spcPct val="90000"/>
              </a:lnSpc>
            </a:pPr>
            <a:r>
              <a:rPr lang="en-IE" sz="1900" dirty="0"/>
              <a:t>If there is a surplus of nitrates in the soil denitrifying bacteria will convert the nitrates back into nitrogen gas. This process is called denitrification.</a:t>
            </a:r>
          </a:p>
        </p:txBody>
      </p:sp>
      <p:pic>
        <p:nvPicPr>
          <p:cNvPr id="6" name="Picture 5">
            <a:extLst>
              <a:ext uri="{FF2B5EF4-FFF2-40B4-BE49-F238E27FC236}">
                <a16:creationId xmlns:a16="http://schemas.microsoft.com/office/drawing/2014/main" id="{A05F8C5C-386F-574B-860F-E37EE5C45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72" y="6248400"/>
            <a:ext cx="3902681" cy="404232"/>
          </a:xfrm>
          <a:prstGeom prst="rect">
            <a:avLst/>
          </a:prstGeom>
        </p:spPr>
      </p:pic>
    </p:spTree>
    <p:extLst>
      <p:ext uri="{BB962C8B-B14F-4D97-AF65-F5344CB8AC3E}">
        <p14:creationId xmlns:p14="http://schemas.microsoft.com/office/powerpoint/2010/main" val="132262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08D19D9-EA0C-47DE-8424-CA5533B340C9}"/>
              </a:ext>
            </a:extLst>
          </p:cNvPr>
          <p:cNvSpPr>
            <a:spLocks noGrp="1"/>
          </p:cNvSpPr>
          <p:nvPr>
            <p:ph type="title"/>
          </p:nvPr>
        </p:nvSpPr>
        <p:spPr>
          <a:xfrm>
            <a:off x="6094855" y="1261331"/>
            <a:ext cx="3497565" cy="1915256"/>
          </a:xfrm>
        </p:spPr>
        <p:txBody>
          <a:bodyPr vert="horz" lIns="91440" tIns="45720" rIns="91440" bIns="45720" rtlCol="0" anchor="b">
            <a:normAutofit/>
          </a:bodyPr>
          <a:lstStyle/>
          <a:p>
            <a:r>
              <a:rPr lang="en-US" sz="4400" kern="1200" dirty="0">
                <a:solidFill>
                  <a:schemeClr val="accent1"/>
                </a:solidFill>
                <a:latin typeface="+mj-lt"/>
                <a:ea typeface="+mj-ea"/>
                <a:cs typeface="+mj-cs"/>
              </a:rPr>
              <a:t>Carbon cycle</a:t>
            </a:r>
          </a:p>
        </p:txBody>
      </p:sp>
      <p:sp>
        <p:nvSpPr>
          <p:cNvPr id="83" name="Isosceles Triangle 82">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Carbon Cycle – Definition, Human Impacts, Importance &amp; Diagram">
            <a:extLst>
              <a:ext uri="{FF2B5EF4-FFF2-40B4-BE49-F238E27FC236}">
                <a16:creationId xmlns:a16="http://schemas.microsoft.com/office/drawing/2014/main" id="{0C87A48C-7C97-4598-8DFF-E7A70A5A51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3" y="1406857"/>
            <a:ext cx="4887354" cy="4044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D2A0D80-085B-CD49-A0E0-C62260EB8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72" y="6248400"/>
            <a:ext cx="3902681" cy="404232"/>
          </a:xfrm>
          <a:prstGeom prst="rect">
            <a:avLst/>
          </a:prstGeom>
        </p:spPr>
      </p:pic>
    </p:spTree>
    <p:extLst>
      <p:ext uri="{BB962C8B-B14F-4D97-AF65-F5344CB8AC3E}">
        <p14:creationId xmlns:p14="http://schemas.microsoft.com/office/powerpoint/2010/main" val="185834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08D19D9-EA0C-47DE-8424-CA5533B340C9}"/>
              </a:ext>
            </a:extLst>
          </p:cNvPr>
          <p:cNvSpPr>
            <a:spLocks noGrp="1"/>
          </p:cNvSpPr>
          <p:nvPr>
            <p:ph type="title"/>
          </p:nvPr>
        </p:nvSpPr>
        <p:spPr>
          <a:xfrm>
            <a:off x="7181723" y="609600"/>
            <a:ext cx="4512989" cy="1268109"/>
          </a:xfrm>
        </p:spPr>
        <p:txBody>
          <a:bodyPr anchor="ctr">
            <a:normAutofit/>
          </a:bodyPr>
          <a:lstStyle/>
          <a:p>
            <a:r>
              <a:rPr lang="en-IE" dirty="0">
                <a:solidFill>
                  <a:srgbClr val="FFFFFF"/>
                </a:solidFill>
              </a:rPr>
              <a:t>Carbon cycle</a:t>
            </a:r>
          </a:p>
        </p:txBody>
      </p:sp>
      <p:pic>
        <p:nvPicPr>
          <p:cNvPr id="1026" name="Picture 2" descr="Carbon Cycle – Definition, Human Impacts, Importance &amp; Diagram">
            <a:extLst>
              <a:ext uri="{FF2B5EF4-FFF2-40B4-BE49-F238E27FC236}">
                <a16:creationId xmlns:a16="http://schemas.microsoft.com/office/drawing/2014/main" id="{0C87A48C-7C97-4598-8DFF-E7A70A5A51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877709"/>
            <a:ext cx="3856774" cy="31914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1AB248-A834-4BB9-99D7-4B7246B3470D}"/>
              </a:ext>
            </a:extLst>
          </p:cNvPr>
          <p:cNvSpPr>
            <a:spLocks noGrp="1"/>
          </p:cNvSpPr>
          <p:nvPr>
            <p:ph idx="1"/>
          </p:nvPr>
        </p:nvSpPr>
        <p:spPr>
          <a:xfrm>
            <a:off x="7147753" y="1969255"/>
            <a:ext cx="4546960" cy="4186012"/>
          </a:xfrm>
        </p:spPr>
        <p:txBody>
          <a:bodyPr anchor="t">
            <a:normAutofit/>
          </a:bodyPr>
          <a:lstStyle/>
          <a:p>
            <a:pPr>
              <a:lnSpc>
                <a:spcPct val="90000"/>
              </a:lnSpc>
            </a:pPr>
            <a:r>
              <a:rPr lang="en-IE" sz="2000" dirty="0">
                <a:solidFill>
                  <a:srgbClr val="FFFFFF"/>
                </a:solidFill>
              </a:rPr>
              <a:t>Carbon moves through the atmosphere, soil, plants and animals in a cycle.</a:t>
            </a:r>
          </a:p>
          <a:p>
            <a:pPr>
              <a:lnSpc>
                <a:spcPct val="90000"/>
              </a:lnSpc>
            </a:pPr>
            <a:r>
              <a:rPr lang="en-IE" sz="2000" dirty="0">
                <a:solidFill>
                  <a:srgbClr val="FFFFFF"/>
                </a:solidFill>
              </a:rPr>
              <a:t>In the air, carbon is mainly found in the form of Carbon dioxide.</a:t>
            </a:r>
          </a:p>
          <a:p>
            <a:pPr>
              <a:lnSpc>
                <a:spcPct val="90000"/>
              </a:lnSpc>
            </a:pPr>
            <a:r>
              <a:rPr lang="en-IE" sz="2000" dirty="0">
                <a:solidFill>
                  <a:srgbClr val="FFFFFF"/>
                </a:solidFill>
              </a:rPr>
              <a:t>Plants remove the Carbon from the air through photosynthesis.</a:t>
            </a:r>
          </a:p>
          <a:p>
            <a:pPr>
              <a:lnSpc>
                <a:spcPct val="90000"/>
              </a:lnSpc>
            </a:pPr>
            <a:r>
              <a:rPr lang="en-IE" sz="2000" dirty="0">
                <a:solidFill>
                  <a:srgbClr val="FFFFFF"/>
                </a:solidFill>
              </a:rPr>
              <a:t>This carbon is consumed by animals when they feed on plants.</a:t>
            </a:r>
          </a:p>
          <a:p>
            <a:pPr>
              <a:lnSpc>
                <a:spcPct val="90000"/>
              </a:lnSpc>
            </a:pPr>
            <a:r>
              <a:rPr lang="en-IE" sz="2000" dirty="0">
                <a:solidFill>
                  <a:srgbClr val="FFFFFF"/>
                </a:solidFill>
              </a:rPr>
              <a:t>Both plants and animals produce carbon dioxide during respiration which returns to the soil.</a:t>
            </a:r>
          </a:p>
        </p:txBody>
      </p:sp>
    </p:spTree>
    <p:extLst>
      <p:ext uri="{BB962C8B-B14F-4D97-AF65-F5344CB8AC3E}">
        <p14:creationId xmlns:p14="http://schemas.microsoft.com/office/powerpoint/2010/main" val="108944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08D19D9-EA0C-47DE-8424-CA5533B340C9}"/>
              </a:ext>
            </a:extLst>
          </p:cNvPr>
          <p:cNvSpPr>
            <a:spLocks noGrp="1"/>
          </p:cNvSpPr>
          <p:nvPr>
            <p:ph type="title"/>
          </p:nvPr>
        </p:nvSpPr>
        <p:spPr>
          <a:xfrm>
            <a:off x="7181723" y="609600"/>
            <a:ext cx="4512989" cy="1030014"/>
          </a:xfrm>
        </p:spPr>
        <p:txBody>
          <a:bodyPr anchor="ctr">
            <a:normAutofit/>
          </a:bodyPr>
          <a:lstStyle/>
          <a:p>
            <a:r>
              <a:rPr lang="en-IE" dirty="0">
                <a:solidFill>
                  <a:srgbClr val="FFFFFF"/>
                </a:solidFill>
              </a:rPr>
              <a:t>Carbon cycle</a:t>
            </a:r>
          </a:p>
        </p:txBody>
      </p:sp>
      <p:pic>
        <p:nvPicPr>
          <p:cNvPr id="1026" name="Picture 2" descr="Carbon Cycle – Definition, Human Impacts, Importance &amp; Diagram">
            <a:extLst>
              <a:ext uri="{FF2B5EF4-FFF2-40B4-BE49-F238E27FC236}">
                <a16:creationId xmlns:a16="http://schemas.microsoft.com/office/drawing/2014/main" id="{0C87A48C-7C97-4598-8DFF-E7A70A5A51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877709"/>
            <a:ext cx="3856774" cy="31914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1AB248-A834-4BB9-99D7-4B7246B3470D}"/>
              </a:ext>
            </a:extLst>
          </p:cNvPr>
          <p:cNvSpPr>
            <a:spLocks noGrp="1"/>
          </p:cNvSpPr>
          <p:nvPr>
            <p:ph idx="1"/>
          </p:nvPr>
        </p:nvSpPr>
        <p:spPr>
          <a:xfrm>
            <a:off x="7181725" y="1731160"/>
            <a:ext cx="4512988" cy="4690661"/>
          </a:xfrm>
        </p:spPr>
        <p:txBody>
          <a:bodyPr anchor="t">
            <a:normAutofit/>
          </a:bodyPr>
          <a:lstStyle/>
          <a:p>
            <a:pPr>
              <a:lnSpc>
                <a:spcPct val="90000"/>
              </a:lnSpc>
            </a:pPr>
            <a:r>
              <a:rPr lang="en-IE" dirty="0">
                <a:solidFill>
                  <a:srgbClr val="FFFFFF"/>
                </a:solidFill>
              </a:rPr>
              <a:t>When living things die and decay carbon dioxide is produced by decomposers which returns to the air. The remaining carbon is stored in humus in the soil.</a:t>
            </a:r>
          </a:p>
          <a:p>
            <a:pPr>
              <a:lnSpc>
                <a:spcPct val="90000"/>
              </a:lnSpc>
            </a:pPr>
            <a:r>
              <a:rPr lang="en-IE" dirty="0">
                <a:solidFill>
                  <a:srgbClr val="FFFFFF"/>
                </a:solidFill>
              </a:rPr>
              <a:t>Ruminants also produce methane (CH</a:t>
            </a:r>
            <a:r>
              <a:rPr lang="en-IE" baseline="-25000" dirty="0">
                <a:solidFill>
                  <a:srgbClr val="FFFFFF"/>
                </a:solidFill>
              </a:rPr>
              <a:t>4</a:t>
            </a:r>
            <a:r>
              <a:rPr lang="en-IE" dirty="0">
                <a:solidFill>
                  <a:srgbClr val="FFFFFF"/>
                </a:solidFill>
              </a:rPr>
              <a:t>) during digestion which is released into the atmosphere.</a:t>
            </a:r>
          </a:p>
          <a:p>
            <a:pPr>
              <a:lnSpc>
                <a:spcPct val="90000"/>
              </a:lnSpc>
            </a:pPr>
            <a:r>
              <a:rPr lang="en-IE" dirty="0">
                <a:solidFill>
                  <a:srgbClr val="FFFFFF"/>
                </a:solidFill>
              </a:rPr>
              <a:t>Over millions of years dead plants and animals have built up to form fossil fuels underground. This acts as a carbon store.</a:t>
            </a:r>
          </a:p>
          <a:p>
            <a:pPr>
              <a:lnSpc>
                <a:spcPct val="90000"/>
              </a:lnSpc>
            </a:pPr>
            <a:r>
              <a:rPr lang="en-IE" dirty="0">
                <a:solidFill>
                  <a:srgbClr val="FFFFFF"/>
                </a:solidFill>
              </a:rPr>
              <a:t>The combustion of these fossil fuels (and other fuels such as wood) produces carbon dioxide which contributes to the levels in the air</a:t>
            </a:r>
          </a:p>
        </p:txBody>
      </p:sp>
    </p:spTree>
    <p:extLst>
      <p:ext uri="{BB962C8B-B14F-4D97-AF65-F5344CB8AC3E}">
        <p14:creationId xmlns:p14="http://schemas.microsoft.com/office/powerpoint/2010/main" val="65458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4D98A-B067-49D6-A20C-C54BC13A0C88}"/>
              </a:ext>
            </a:extLst>
          </p:cNvPr>
          <p:cNvSpPr>
            <a:spLocks noGrp="1"/>
          </p:cNvSpPr>
          <p:nvPr>
            <p:ph type="title"/>
          </p:nvPr>
        </p:nvSpPr>
        <p:spPr>
          <a:xfrm>
            <a:off x="1043950" y="1179151"/>
            <a:ext cx="3300646" cy="4463889"/>
          </a:xfrm>
        </p:spPr>
        <p:txBody>
          <a:bodyPr anchor="ctr">
            <a:normAutofit/>
          </a:bodyPr>
          <a:lstStyle/>
          <a:p>
            <a:r>
              <a:rPr lang="en-IE" dirty="0"/>
              <a:t>Carbon Sequestration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8E03D6-E55E-4502-8C9E-E4E13A37140F}"/>
              </a:ext>
            </a:extLst>
          </p:cNvPr>
          <p:cNvSpPr>
            <a:spLocks noGrp="1"/>
          </p:cNvSpPr>
          <p:nvPr>
            <p:ph idx="1"/>
          </p:nvPr>
        </p:nvSpPr>
        <p:spPr>
          <a:xfrm>
            <a:off x="4978918" y="357352"/>
            <a:ext cx="6341016" cy="6316717"/>
          </a:xfrm>
        </p:spPr>
        <p:txBody>
          <a:bodyPr anchor="ctr">
            <a:normAutofit/>
          </a:bodyPr>
          <a:lstStyle/>
          <a:p>
            <a:pPr>
              <a:lnSpc>
                <a:spcPct val="90000"/>
              </a:lnSpc>
            </a:pPr>
            <a:r>
              <a:rPr lang="en-US" sz="2000" dirty="0"/>
              <a:t>Carbon sequestration is the long-term capture of carbon dioxide from the atmosphere.</a:t>
            </a:r>
          </a:p>
          <a:p>
            <a:pPr>
              <a:lnSpc>
                <a:spcPct val="90000"/>
              </a:lnSpc>
            </a:pPr>
            <a:r>
              <a:rPr lang="en-US" sz="2000" dirty="0"/>
              <a:t>If Carbon levels in soils are decreasing because the output of carbon is higher than the inputs, it is considered a carbon source.</a:t>
            </a:r>
          </a:p>
          <a:p>
            <a:pPr>
              <a:lnSpc>
                <a:spcPct val="90000"/>
              </a:lnSpc>
            </a:pPr>
            <a:r>
              <a:rPr lang="en-US" sz="2000" dirty="0"/>
              <a:t>If Carbon levels in soils are increasing because the output of carbon is lower than the inputs, it is considered a carbon sink.</a:t>
            </a:r>
          </a:p>
          <a:p>
            <a:pPr>
              <a:lnSpc>
                <a:spcPct val="90000"/>
              </a:lnSpc>
            </a:pPr>
            <a:r>
              <a:rPr lang="en-US" sz="2000" dirty="0"/>
              <a:t>If the input and output levels are balanced the soil carbon is in a steady state.</a:t>
            </a:r>
          </a:p>
          <a:p>
            <a:pPr>
              <a:lnSpc>
                <a:spcPct val="90000"/>
              </a:lnSpc>
            </a:pPr>
            <a:r>
              <a:rPr lang="en-US" sz="2000" dirty="0"/>
              <a:t>Maintaining soil carbon can enhance soil quality.</a:t>
            </a:r>
          </a:p>
          <a:p>
            <a:pPr>
              <a:lnSpc>
                <a:spcPct val="90000"/>
              </a:lnSpc>
            </a:pPr>
            <a:r>
              <a:rPr lang="en-US" sz="2000" dirty="0"/>
              <a:t>Management strategies that maintain soil carbon levels:</a:t>
            </a:r>
          </a:p>
          <a:p>
            <a:pPr lvl="1">
              <a:lnSpc>
                <a:spcPct val="90000"/>
              </a:lnSpc>
            </a:pPr>
            <a:r>
              <a:rPr lang="en-US" sz="2000" dirty="0"/>
              <a:t>Reducing deforestation</a:t>
            </a:r>
          </a:p>
          <a:p>
            <a:pPr lvl="1">
              <a:lnSpc>
                <a:spcPct val="90000"/>
              </a:lnSpc>
            </a:pPr>
            <a:r>
              <a:rPr lang="en-US" sz="2000" dirty="0"/>
              <a:t>Afforestation</a:t>
            </a:r>
          </a:p>
          <a:p>
            <a:pPr lvl="1">
              <a:lnSpc>
                <a:spcPct val="90000"/>
              </a:lnSpc>
            </a:pPr>
            <a:r>
              <a:rPr lang="en-US" sz="2000" dirty="0"/>
              <a:t>Minimum/No till practices</a:t>
            </a:r>
          </a:p>
          <a:p>
            <a:pPr lvl="1">
              <a:lnSpc>
                <a:spcPct val="90000"/>
              </a:lnSpc>
            </a:pPr>
            <a:r>
              <a:rPr lang="en-US" sz="2000" dirty="0"/>
              <a:t>Use farmyard manure</a:t>
            </a:r>
          </a:p>
          <a:p>
            <a:pPr>
              <a:lnSpc>
                <a:spcPct val="90000"/>
              </a:lnSpc>
            </a:pPr>
            <a:endParaRPr lang="en-IE"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E6AB8373-3904-8C4E-B838-5E9F4B441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72" y="6248400"/>
            <a:ext cx="3902681" cy="404232"/>
          </a:xfrm>
          <a:prstGeom prst="rect">
            <a:avLst/>
          </a:prstGeom>
        </p:spPr>
      </p:pic>
    </p:spTree>
    <p:extLst>
      <p:ext uri="{BB962C8B-B14F-4D97-AF65-F5344CB8AC3E}">
        <p14:creationId xmlns:p14="http://schemas.microsoft.com/office/powerpoint/2010/main" val="380500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4E8151-A113-4F0E-AE21-1E4E007AE9AC}"/>
              </a:ext>
            </a:extLst>
          </p:cNvPr>
          <p:cNvSpPr>
            <a:spLocks noGrp="1"/>
          </p:cNvSpPr>
          <p:nvPr>
            <p:ph type="title"/>
          </p:nvPr>
        </p:nvSpPr>
        <p:spPr>
          <a:xfrm>
            <a:off x="1043950" y="1179151"/>
            <a:ext cx="3300646" cy="4463889"/>
          </a:xfrm>
        </p:spPr>
        <p:txBody>
          <a:bodyPr anchor="ctr">
            <a:normAutofit/>
          </a:bodyPr>
          <a:lstStyle/>
          <a:p>
            <a:r>
              <a:rPr lang="en-IE" dirty="0"/>
              <a:t>Learning Outcomes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11EFF5-DF02-4FD8-B02A-BD1ECB01AB55}"/>
              </a:ext>
            </a:extLst>
          </p:cNvPr>
          <p:cNvSpPr>
            <a:spLocks noGrp="1"/>
          </p:cNvSpPr>
          <p:nvPr>
            <p:ph idx="1"/>
          </p:nvPr>
        </p:nvSpPr>
        <p:spPr>
          <a:xfrm>
            <a:off x="4978918" y="536028"/>
            <a:ext cx="6341016" cy="5948855"/>
          </a:xfrm>
        </p:spPr>
        <p:txBody>
          <a:bodyPr anchor="ctr">
            <a:normAutofit/>
          </a:bodyPr>
          <a:lstStyle/>
          <a:p>
            <a:pPr marL="0" indent="0">
              <a:buNone/>
            </a:pPr>
            <a:r>
              <a:rPr lang="en-IE" sz="2000" dirty="0"/>
              <a:t>You should be able to:</a:t>
            </a:r>
          </a:p>
          <a:p>
            <a:r>
              <a:rPr lang="en-US" sz="2000" dirty="0"/>
              <a:t>Explain the term soil microbiome</a:t>
            </a:r>
          </a:p>
          <a:p>
            <a:r>
              <a:rPr lang="en-US" sz="2000" dirty="0"/>
              <a:t>Appreciate the importance of the rhizosphere and the relationship between soil fungi and roots and the impact of that relationship on productivity</a:t>
            </a:r>
            <a:endParaRPr lang="en-IE" sz="2000" dirty="0"/>
          </a:p>
          <a:p>
            <a:r>
              <a:rPr lang="en-US" sz="2000" dirty="0"/>
              <a:t>Discuss benefits of earthworms and suitable conditions to improve populations</a:t>
            </a:r>
          </a:p>
          <a:p>
            <a:r>
              <a:rPr lang="en-US" sz="2000" dirty="0"/>
              <a:t>Discuss the benefits of organic matter </a:t>
            </a:r>
          </a:p>
          <a:p>
            <a:r>
              <a:rPr lang="en-US" sz="2000" dirty="0"/>
              <a:t>Relate organic matter to soil structure and other properties</a:t>
            </a:r>
          </a:p>
          <a:p>
            <a:r>
              <a:rPr lang="en-US" sz="2000" dirty="0"/>
              <a:t>Describe the carbon cycle</a:t>
            </a:r>
          </a:p>
          <a:p>
            <a:r>
              <a:rPr lang="en-US" sz="2000" dirty="0"/>
              <a:t>Describe the nitrogen cycle</a:t>
            </a:r>
            <a:endParaRPr lang="en-IE" sz="20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532EEB86-ADE2-894C-9EC9-1F7C8D212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72" y="6248400"/>
            <a:ext cx="3902681" cy="404232"/>
          </a:xfrm>
          <a:prstGeom prst="rect">
            <a:avLst/>
          </a:prstGeom>
        </p:spPr>
      </p:pic>
    </p:spTree>
    <p:extLst>
      <p:ext uri="{BB962C8B-B14F-4D97-AF65-F5344CB8AC3E}">
        <p14:creationId xmlns:p14="http://schemas.microsoft.com/office/powerpoint/2010/main" val="14438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2A85-8952-4056-BF22-B1D5C744C55F}"/>
              </a:ext>
            </a:extLst>
          </p:cNvPr>
          <p:cNvSpPr>
            <a:spLocks noGrp="1"/>
          </p:cNvSpPr>
          <p:nvPr>
            <p:ph type="title"/>
          </p:nvPr>
        </p:nvSpPr>
        <p:spPr>
          <a:xfrm>
            <a:off x="4141076" y="557048"/>
            <a:ext cx="5132926" cy="1373352"/>
          </a:xfrm>
        </p:spPr>
        <p:txBody>
          <a:bodyPr>
            <a:normAutofit/>
          </a:bodyPr>
          <a:lstStyle/>
          <a:p>
            <a:r>
              <a:rPr lang="en-IE" dirty="0"/>
              <a:t>Soil Microbiome</a:t>
            </a:r>
          </a:p>
        </p:txBody>
      </p:sp>
      <p:sp>
        <p:nvSpPr>
          <p:cNvPr id="3" name="Content Placeholder 2">
            <a:extLst>
              <a:ext uri="{FF2B5EF4-FFF2-40B4-BE49-F238E27FC236}">
                <a16:creationId xmlns:a16="http://schemas.microsoft.com/office/drawing/2014/main" id="{BBAA44EB-721A-4EEE-A63F-0FE3C4E4CBCA}"/>
              </a:ext>
            </a:extLst>
          </p:cNvPr>
          <p:cNvSpPr>
            <a:spLocks noGrp="1"/>
          </p:cNvSpPr>
          <p:nvPr>
            <p:ph idx="1"/>
          </p:nvPr>
        </p:nvSpPr>
        <p:spPr>
          <a:xfrm>
            <a:off x="4064459" y="1755229"/>
            <a:ext cx="5331789" cy="4929350"/>
          </a:xfrm>
        </p:spPr>
        <p:txBody>
          <a:bodyPr>
            <a:normAutofit/>
          </a:bodyPr>
          <a:lstStyle/>
          <a:p>
            <a:pPr>
              <a:lnSpc>
                <a:spcPct val="90000"/>
              </a:lnSpc>
            </a:pPr>
            <a:r>
              <a:rPr lang="en-IE" dirty="0"/>
              <a:t>The soil microbiome consists of all living organisms in the soil</a:t>
            </a:r>
          </a:p>
          <a:p>
            <a:pPr>
              <a:lnSpc>
                <a:spcPct val="90000"/>
              </a:lnSpc>
            </a:pPr>
            <a:r>
              <a:rPr lang="en-IE" dirty="0"/>
              <a:t>Bacteria in the soil are responsible for fixing nutrients into forms that can be absorbed by plants (e.g. nitrogen and phosphorus).</a:t>
            </a:r>
          </a:p>
          <a:p>
            <a:pPr>
              <a:lnSpc>
                <a:spcPct val="90000"/>
              </a:lnSpc>
            </a:pPr>
            <a:r>
              <a:rPr lang="en-IE" dirty="0"/>
              <a:t>Bacteria in soil also act as decomposers, breaking down organic material into humus. This recycles nutrients so they can be absorbed by plants.</a:t>
            </a:r>
          </a:p>
          <a:p>
            <a:pPr>
              <a:lnSpc>
                <a:spcPct val="90000"/>
              </a:lnSpc>
            </a:pPr>
            <a:r>
              <a:rPr lang="en-IE" dirty="0"/>
              <a:t>Fungi in soil act as decomposers, breaking down organic material into humus. This recycles nutrients so they can be absorbed by plants. They range from being microscopic to being large.</a:t>
            </a:r>
          </a:p>
        </p:txBody>
      </p:sp>
      <p:pic>
        <p:nvPicPr>
          <p:cNvPr id="5" name="Picture 4">
            <a:extLst>
              <a:ext uri="{FF2B5EF4-FFF2-40B4-BE49-F238E27FC236}">
                <a16:creationId xmlns:a16="http://schemas.microsoft.com/office/drawing/2014/main" id="{8C569C48-D9AA-4643-97D5-B61A67755CFF}"/>
              </a:ext>
            </a:extLst>
          </p:cNvPr>
          <p:cNvPicPr>
            <a:picLocks noChangeAspect="1"/>
          </p:cNvPicPr>
          <p:nvPr/>
        </p:nvPicPr>
        <p:blipFill rotWithShape="1">
          <a:blip r:embed="rId2"/>
          <a:srcRect l="41108" r="6381" b="-2"/>
          <a:stretch/>
        </p:blipFill>
        <p:spPr>
          <a:xfrm>
            <a:off x="20" y="-1"/>
            <a:ext cx="4064439"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565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16BE-8744-4CAC-AEA7-FDF406448F1E}"/>
              </a:ext>
            </a:extLst>
          </p:cNvPr>
          <p:cNvSpPr>
            <a:spLocks noGrp="1"/>
          </p:cNvSpPr>
          <p:nvPr>
            <p:ph type="title"/>
          </p:nvPr>
        </p:nvSpPr>
        <p:spPr>
          <a:xfrm>
            <a:off x="415682" y="562304"/>
            <a:ext cx="8596668" cy="1320800"/>
          </a:xfrm>
        </p:spPr>
        <p:txBody>
          <a:bodyPr anchor="t">
            <a:normAutofit/>
          </a:bodyPr>
          <a:lstStyle/>
          <a:p>
            <a:r>
              <a:rPr lang="en-IE" dirty="0"/>
              <a:t>Rhizosphere</a:t>
            </a:r>
          </a:p>
        </p:txBody>
      </p:sp>
      <p:sp>
        <p:nvSpPr>
          <p:cNvPr id="3" name="Content Placeholder 2">
            <a:extLst>
              <a:ext uri="{FF2B5EF4-FFF2-40B4-BE49-F238E27FC236}">
                <a16:creationId xmlns:a16="http://schemas.microsoft.com/office/drawing/2014/main" id="{64FD866D-F9AA-461A-988A-69F961B049A5}"/>
              </a:ext>
            </a:extLst>
          </p:cNvPr>
          <p:cNvSpPr>
            <a:spLocks noGrp="1"/>
          </p:cNvSpPr>
          <p:nvPr>
            <p:ph idx="1"/>
          </p:nvPr>
        </p:nvSpPr>
        <p:spPr>
          <a:xfrm>
            <a:off x="5381296" y="816076"/>
            <a:ext cx="3993931" cy="5815951"/>
          </a:xfrm>
        </p:spPr>
        <p:txBody>
          <a:bodyPr>
            <a:normAutofit/>
          </a:bodyPr>
          <a:lstStyle/>
          <a:p>
            <a:pPr>
              <a:lnSpc>
                <a:spcPct val="110000"/>
              </a:lnSpc>
            </a:pPr>
            <a:r>
              <a:rPr lang="en-IE" dirty="0"/>
              <a:t>The rhizosphere is the area around the roots of a plant occupied by unique microorganisms influenced by the chemicals released from plant roots.</a:t>
            </a:r>
          </a:p>
          <a:p>
            <a:pPr>
              <a:lnSpc>
                <a:spcPct val="110000"/>
              </a:lnSpc>
            </a:pPr>
            <a:r>
              <a:rPr lang="en-IE" dirty="0"/>
              <a:t>Mycorrhiza fungi are found in symbiotic relationships with the roots of plants. They increase the surface area of the roots for absorption and help dissolve nutrients so they can be absorbed by the roots.</a:t>
            </a:r>
          </a:p>
          <a:p>
            <a:pPr>
              <a:lnSpc>
                <a:spcPct val="110000"/>
              </a:lnSpc>
            </a:pPr>
            <a:r>
              <a:rPr lang="en-IE" dirty="0"/>
              <a:t>The presence of these fungi increase productivity of crops by improving nutrient uptake.</a:t>
            </a:r>
          </a:p>
          <a:p>
            <a:pPr>
              <a:lnSpc>
                <a:spcPct val="110000"/>
              </a:lnSpc>
            </a:pPr>
            <a:endParaRPr lang="en-IE" dirty="0"/>
          </a:p>
          <a:p>
            <a:pPr>
              <a:lnSpc>
                <a:spcPct val="110000"/>
              </a:lnSpc>
            </a:pPr>
            <a:endParaRPr lang="en-IE" dirty="0"/>
          </a:p>
        </p:txBody>
      </p:sp>
      <p:pic>
        <p:nvPicPr>
          <p:cNvPr id="4" name="Picture 3">
            <a:extLst>
              <a:ext uri="{FF2B5EF4-FFF2-40B4-BE49-F238E27FC236}">
                <a16:creationId xmlns:a16="http://schemas.microsoft.com/office/drawing/2014/main" id="{5E9FACCF-63B8-4DED-9E06-D017CA7F5B32}"/>
              </a:ext>
            </a:extLst>
          </p:cNvPr>
          <p:cNvPicPr>
            <a:picLocks noChangeAspect="1"/>
          </p:cNvPicPr>
          <p:nvPr/>
        </p:nvPicPr>
        <p:blipFill rotWithShape="1">
          <a:blip r:embed="rId2"/>
          <a:srcRect l="817" r="-2" b="-2"/>
          <a:stretch/>
        </p:blipFill>
        <p:spPr>
          <a:xfrm>
            <a:off x="368114" y="1720795"/>
            <a:ext cx="4897317" cy="3505745"/>
          </a:xfrm>
          <a:prstGeom prst="rect">
            <a:avLst/>
          </a:prstGeom>
        </p:spPr>
      </p:pic>
      <p:pic>
        <p:nvPicPr>
          <p:cNvPr id="5" name="Picture 4">
            <a:extLst>
              <a:ext uri="{FF2B5EF4-FFF2-40B4-BE49-F238E27FC236}">
                <a16:creationId xmlns:a16="http://schemas.microsoft.com/office/drawing/2014/main" id="{3E21AF67-B867-3B4E-8664-B83064053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72" y="6248400"/>
            <a:ext cx="3902681" cy="404232"/>
          </a:xfrm>
          <a:prstGeom prst="rect">
            <a:avLst/>
          </a:prstGeom>
        </p:spPr>
      </p:pic>
    </p:spTree>
    <p:extLst>
      <p:ext uri="{BB962C8B-B14F-4D97-AF65-F5344CB8AC3E}">
        <p14:creationId xmlns:p14="http://schemas.microsoft.com/office/powerpoint/2010/main" val="79465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F4BFB-0940-46B0-B4EE-5AEFEB9682E9}"/>
              </a:ext>
            </a:extLst>
          </p:cNvPr>
          <p:cNvSpPr>
            <a:spLocks noGrp="1"/>
          </p:cNvSpPr>
          <p:nvPr>
            <p:ph type="title"/>
          </p:nvPr>
        </p:nvSpPr>
        <p:spPr>
          <a:xfrm>
            <a:off x="1194901" y="1331073"/>
            <a:ext cx="2911935" cy="816797"/>
          </a:xfrm>
        </p:spPr>
        <p:txBody>
          <a:bodyPr anchor="ctr">
            <a:normAutofit/>
          </a:bodyPr>
          <a:lstStyle/>
          <a:p>
            <a:r>
              <a:rPr lang="en-IE" dirty="0"/>
              <a:t>Earthworms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15F699-2C5C-4F3B-9A5B-546537E13866}"/>
              </a:ext>
            </a:extLst>
          </p:cNvPr>
          <p:cNvSpPr>
            <a:spLocks noGrp="1"/>
          </p:cNvSpPr>
          <p:nvPr>
            <p:ph idx="1"/>
          </p:nvPr>
        </p:nvSpPr>
        <p:spPr>
          <a:xfrm>
            <a:off x="4978918" y="420414"/>
            <a:ext cx="6341016" cy="6285186"/>
          </a:xfrm>
        </p:spPr>
        <p:txBody>
          <a:bodyPr anchor="ctr">
            <a:normAutofit fontScale="92500" lnSpcReduction="20000"/>
          </a:bodyPr>
          <a:lstStyle/>
          <a:p>
            <a:pPr>
              <a:lnSpc>
                <a:spcPct val="90000"/>
              </a:lnSpc>
            </a:pPr>
            <a:r>
              <a:rPr lang="en-IE" sz="2800" dirty="0"/>
              <a:t>Earthworms are one of the most important </a:t>
            </a:r>
            <a:r>
              <a:rPr lang="en-IE" sz="2800" dirty="0" err="1"/>
              <a:t>macroorganism</a:t>
            </a:r>
            <a:r>
              <a:rPr lang="en-IE" sz="2800" dirty="0"/>
              <a:t> for the soil.</a:t>
            </a:r>
          </a:p>
          <a:p>
            <a:pPr>
              <a:lnSpc>
                <a:spcPct val="90000"/>
              </a:lnSpc>
            </a:pPr>
            <a:r>
              <a:rPr lang="en-IE" sz="2800" dirty="0"/>
              <a:t>They do not like acidic or dry soils. Soils should be kept moist and at a close to neutral </a:t>
            </a:r>
            <a:r>
              <a:rPr lang="en-IE" sz="2800" dirty="0" err="1"/>
              <a:t>pH.</a:t>
            </a:r>
            <a:r>
              <a:rPr lang="en-IE" sz="2800" dirty="0"/>
              <a:t> There should also be adequate drainage.</a:t>
            </a:r>
          </a:p>
          <a:p>
            <a:pPr>
              <a:lnSpc>
                <a:spcPct val="90000"/>
              </a:lnSpc>
            </a:pPr>
            <a:r>
              <a:rPr lang="en-IE" sz="2800" dirty="0"/>
              <a:t>Earthworms:</a:t>
            </a:r>
          </a:p>
          <a:p>
            <a:pPr lvl="1">
              <a:lnSpc>
                <a:spcPct val="90000"/>
              </a:lnSpc>
            </a:pPr>
            <a:r>
              <a:rPr lang="en-IE" sz="2400" dirty="0"/>
              <a:t>Improve nutrient availability by breaking down organic material to humus which has more nutrients that can be taken up by plants.</a:t>
            </a:r>
          </a:p>
          <a:p>
            <a:pPr lvl="1">
              <a:lnSpc>
                <a:spcPct val="90000"/>
              </a:lnSpc>
            </a:pPr>
            <a:r>
              <a:rPr lang="en-IE" sz="2400" dirty="0"/>
              <a:t>Improve soil structure by creating stable aggregates.</a:t>
            </a:r>
          </a:p>
          <a:p>
            <a:pPr lvl="1">
              <a:lnSpc>
                <a:spcPct val="90000"/>
              </a:lnSpc>
            </a:pPr>
            <a:r>
              <a:rPr lang="en-IE" sz="2400" dirty="0"/>
              <a:t>Burrow, creating channels that improve aeration and drainage.</a:t>
            </a:r>
          </a:p>
          <a:p>
            <a:pPr lvl="1">
              <a:lnSpc>
                <a:spcPct val="90000"/>
              </a:lnSpc>
            </a:pPr>
            <a:r>
              <a:rPr lang="en-IE" sz="2400" dirty="0"/>
              <a:t>Overall productivity is improved.</a:t>
            </a:r>
          </a:p>
          <a:p>
            <a:pPr>
              <a:lnSpc>
                <a:spcPct val="90000"/>
              </a:lnSpc>
            </a:pPr>
            <a:r>
              <a:rPr lang="en-IE" sz="2800" dirty="0"/>
              <a:t>Minimum cultivation improves earthworm populations as ploughing reduces their population</a:t>
            </a:r>
            <a:r>
              <a:rPr lang="en-IE" sz="2000" dirty="0"/>
              <a:t>.</a:t>
            </a:r>
          </a:p>
          <a:p>
            <a:pPr>
              <a:lnSpc>
                <a:spcPct val="90000"/>
              </a:lnSpc>
            </a:pPr>
            <a:endParaRPr lang="en-IE" sz="20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descr="Worm Composting - Taking Advantage Of Earthworm Benefits In The Garden">
            <a:extLst>
              <a:ext uri="{FF2B5EF4-FFF2-40B4-BE49-F238E27FC236}">
                <a16:creationId xmlns:a16="http://schemas.microsoft.com/office/drawing/2014/main" id="{D85AC1C5-5A2E-4E7C-A4E8-738F54CDE1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96" y="2147871"/>
            <a:ext cx="3683900" cy="3231724"/>
          </a:xfrm>
          <a:prstGeom prst="rect">
            <a:avLst/>
          </a:prstGeom>
          <a:noFill/>
          <a:ln>
            <a:noFill/>
          </a:ln>
        </p:spPr>
      </p:pic>
      <p:pic>
        <p:nvPicPr>
          <p:cNvPr id="11" name="Picture 10">
            <a:extLst>
              <a:ext uri="{FF2B5EF4-FFF2-40B4-BE49-F238E27FC236}">
                <a16:creationId xmlns:a16="http://schemas.microsoft.com/office/drawing/2014/main" id="{80E4BD1E-0A0A-B74D-9FA0-3DAC4FEA1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72" y="6248400"/>
            <a:ext cx="3902681" cy="404232"/>
          </a:xfrm>
          <a:prstGeom prst="rect">
            <a:avLst/>
          </a:prstGeom>
        </p:spPr>
      </p:pic>
    </p:spTree>
    <p:extLst>
      <p:ext uri="{BB962C8B-B14F-4D97-AF65-F5344CB8AC3E}">
        <p14:creationId xmlns:p14="http://schemas.microsoft.com/office/powerpoint/2010/main" val="114964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CE285-2A17-420A-9E95-94EDC802750D}"/>
              </a:ext>
            </a:extLst>
          </p:cNvPr>
          <p:cNvSpPr>
            <a:spLocks noGrp="1"/>
          </p:cNvSpPr>
          <p:nvPr>
            <p:ph type="title"/>
          </p:nvPr>
        </p:nvSpPr>
        <p:spPr>
          <a:xfrm>
            <a:off x="1043950" y="1179151"/>
            <a:ext cx="3300646" cy="4463889"/>
          </a:xfrm>
        </p:spPr>
        <p:txBody>
          <a:bodyPr anchor="ctr">
            <a:normAutofit/>
          </a:bodyPr>
          <a:lstStyle/>
          <a:p>
            <a:r>
              <a:rPr lang="en-IE" dirty="0"/>
              <a:t>Organic Matter</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1FE304-DAA5-4EBD-BF07-7BE871DEA3A8}"/>
              </a:ext>
            </a:extLst>
          </p:cNvPr>
          <p:cNvSpPr>
            <a:spLocks noGrp="1"/>
          </p:cNvSpPr>
          <p:nvPr>
            <p:ph idx="1"/>
          </p:nvPr>
        </p:nvSpPr>
        <p:spPr>
          <a:xfrm>
            <a:off x="4978918" y="727587"/>
            <a:ext cx="6341016" cy="5860026"/>
          </a:xfrm>
        </p:spPr>
        <p:txBody>
          <a:bodyPr anchor="ctr">
            <a:normAutofit lnSpcReduction="10000"/>
          </a:bodyPr>
          <a:lstStyle/>
          <a:p>
            <a:pPr>
              <a:lnSpc>
                <a:spcPct val="90000"/>
              </a:lnSpc>
            </a:pPr>
            <a:r>
              <a:rPr lang="en-IE" sz="2800" dirty="0"/>
              <a:t>Organic matter is formed when organic material (any material that comes from a living thing e.g. leaves) is broken down by decomposers into a stable state. This decomposed organic matter can also be called </a:t>
            </a:r>
            <a:r>
              <a:rPr lang="en-IE" sz="2800" b="1" dirty="0"/>
              <a:t>humus</a:t>
            </a:r>
            <a:r>
              <a:rPr lang="en-IE" sz="2800" dirty="0"/>
              <a:t>.</a:t>
            </a:r>
          </a:p>
          <a:p>
            <a:pPr>
              <a:lnSpc>
                <a:spcPct val="90000"/>
              </a:lnSpc>
            </a:pPr>
            <a:r>
              <a:rPr lang="en-IE" sz="2800" dirty="0"/>
              <a:t>Organic matter:</a:t>
            </a:r>
          </a:p>
          <a:p>
            <a:pPr lvl="1">
              <a:lnSpc>
                <a:spcPct val="90000"/>
              </a:lnSpc>
            </a:pPr>
            <a:r>
              <a:rPr lang="en-IE" sz="2400" dirty="0"/>
              <a:t>provides nutrients to the soil such as nitrogen, phosphorus and sulphur.</a:t>
            </a:r>
          </a:p>
          <a:p>
            <a:pPr lvl="1">
              <a:lnSpc>
                <a:spcPct val="90000"/>
              </a:lnSpc>
            </a:pPr>
            <a:r>
              <a:rPr lang="en-IE" sz="2400" dirty="0"/>
              <a:t>increases the water retaining capabilities of the soil.</a:t>
            </a:r>
          </a:p>
          <a:p>
            <a:pPr lvl="1">
              <a:lnSpc>
                <a:spcPct val="90000"/>
              </a:lnSpc>
            </a:pPr>
            <a:r>
              <a:rPr lang="en-IE" sz="2400" dirty="0"/>
              <a:t>improves soil structure by contributing to aggregate formation.</a:t>
            </a:r>
          </a:p>
          <a:p>
            <a:pPr lvl="1">
              <a:lnSpc>
                <a:spcPct val="90000"/>
              </a:lnSpc>
            </a:pPr>
            <a:r>
              <a:rPr lang="en-IE" sz="2400" dirty="0"/>
              <a:t>helps prevent soil erosion</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43308DA0-09AF-0845-AF42-532BCEDFC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72" y="6248400"/>
            <a:ext cx="3902681" cy="404232"/>
          </a:xfrm>
          <a:prstGeom prst="rect">
            <a:avLst/>
          </a:prstGeom>
        </p:spPr>
      </p:pic>
    </p:spTree>
    <p:extLst>
      <p:ext uri="{BB962C8B-B14F-4D97-AF65-F5344CB8AC3E}">
        <p14:creationId xmlns:p14="http://schemas.microsoft.com/office/powerpoint/2010/main" val="217917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1F61-7CE1-4737-BA9C-F3B8156740C0}"/>
              </a:ext>
            </a:extLst>
          </p:cNvPr>
          <p:cNvSpPr>
            <a:spLocks noGrp="1"/>
          </p:cNvSpPr>
          <p:nvPr>
            <p:ph type="title"/>
          </p:nvPr>
        </p:nvSpPr>
        <p:spPr>
          <a:xfrm>
            <a:off x="676746" y="609600"/>
            <a:ext cx="3729076" cy="1320800"/>
          </a:xfrm>
        </p:spPr>
        <p:txBody>
          <a:bodyPr anchor="ctr">
            <a:normAutofit/>
          </a:bodyPr>
          <a:lstStyle/>
          <a:p>
            <a:r>
              <a:rPr lang="en-IE" dirty="0"/>
              <a:t>Organic Matter</a:t>
            </a:r>
          </a:p>
        </p:txBody>
      </p:sp>
      <p:sp>
        <p:nvSpPr>
          <p:cNvPr id="3" name="Content Placeholder 2">
            <a:extLst>
              <a:ext uri="{FF2B5EF4-FFF2-40B4-BE49-F238E27FC236}">
                <a16:creationId xmlns:a16="http://schemas.microsoft.com/office/drawing/2014/main" id="{3100EED6-D11A-42EF-B6FE-77615D08E674}"/>
              </a:ext>
            </a:extLst>
          </p:cNvPr>
          <p:cNvSpPr>
            <a:spLocks noGrp="1"/>
          </p:cNvSpPr>
          <p:nvPr>
            <p:ph idx="1"/>
          </p:nvPr>
        </p:nvSpPr>
        <p:spPr>
          <a:xfrm>
            <a:off x="685167" y="2160590"/>
            <a:ext cx="8979944" cy="2763636"/>
          </a:xfrm>
        </p:spPr>
        <p:txBody>
          <a:bodyPr>
            <a:normAutofit lnSpcReduction="10000"/>
          </a:bodyPr>
          <a:lstStyle/>
          <a:p>
            <a:pPr>
              <a:lnSpc>
                <a:spcPct val="90000"/>
              </a:lnSpc>
            </a:pPr>
            <a:r>
              <a:rPr lang="en-IE" sz="2400" dirty="0"/>
              <a:t>Minimum cultivation and no-till practices encourage the build up-of organic matter</a:t>
            </a:r>
          </a:p>
          <a:p>
            <a:pPr>
              <a:lnSpc>
                <a:spcPct val="90000"/>
              </a:lnSpc>
            </a:pPr>
            <a:r>
              <a:rPr lang="en-IE" sz="2400" dirty="0"/>
              <a:t>Cover crops can reduce soil erosion and so help maintain the organic matter in topsoil.</a:t>
            </a:r>
          </a:p>
          <a:p>
            <a:r>
              <a:rPr lang="en-IE" sz="2400" dirty="0"/>
              <a:t>Soils with high organic matter have more stable aggregates. </a:t>
            </a:r>
          </a:p>
          <a:p>
            <a:r>
              <a:rPr lang="en-IE" sz="2400" dirty="0"/>
              <a:t>Aggregates can break down with rainfall if there is low organic matter. </a:t>
            </a:r>
          </a:p>
        </p:txBody>
      </p:sp>
      <p:pic>
        <p:nvPicPr>
          <p:cNvPr id="5" name="Picture 4">
            <a:extLst>
              <a:ext uri="{FF2B5EF4-FFF2-40B4-BE49-F238E27FC236}">
                <a16:creationId xmlns:a16="http://schemas.microsoft.com/office/drawing/2014/main" id="{CB743139-430E-4D51-A89B-8F6FEE779F9C}"/>
              </a:ext>
            </a:extLst>
          </p:cNvPr>
          <p:cNvPicPr>
            <a:picLocks noChangeAspect="1"/>
          </p:cNvPicPr>
          <p:nvPr/>
        </p:nvPicPr>
        <p:blipFill>
          <a:blip r:embed="rId2"/>
          <a:stretch>
            <a:fillRect/>
          </a:stretch>
        </p:blipFill>
        <p:spPr>
          <a:xfrm>
            <a:off x="3557105" y="4924226"/>
            <a:ext cx="4602747" cy="1875619"/>
          </a:xfrm>
          <a:prstGeom prst="rect">
            <a:avLst/>
          </a:prstGeom>
        </p:spPr>
      </p:pic>
    </p:spTree>
    <p:extLst>
      <p:ext uri="{BB962C8B-B14F-4D97-AF65-F5344CB8AC3E}">
        <p14:creationId xmlns:p14="http://schemas.microsoft.com/office/powerpoint/2010/main" val="50813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7531-AD4A-4E30-A9F7-D9A99C58DB73}"/>
              </a:ext>
            </a:extLst>
          </p:cNvPr>
          <p:cNvSpPr>
            <a:spLocks noGrp="1"/>
          </p:cNvSpPr>
          <p:nvPr>
            <p:ph type="title"/>
          </p:nvPr>
        </p:nvSpPr>
        <p:spPr>
          <a:xfrm>
            <a:off x="2786047" y="609600"/>
            <a:ext cx="6487955" cy="1320800"/>
          </a:xfrm>
        </p:spPr>
        <p:txBody>
          <a:bodyPr>
            <a:normAutofit/>
          </a:bodyPr>
          <a:lstStyle/>
          <a:p>
            <a:r>
              <a:rPr lang="en-IE" dirty="0"/>
              <a:t>Soil Organic Carbon</a:t>
            </a:r>
          </a:p>
        </p:txBody>
      </p:sp>
      <p:pic>
        <p:nvPicPr>
          <p:cNvPr id="5" name="Picture 4" descr="Seedlings growing in a garden with sunlight">
            <a:extLst>
              <a:ext uri="{FF2B5EF4-FFF2-40B4-BE49-F238E27FC236}">
                <a16:creationId xmlns:a16="http://schemas.microsoft.com/office/drawing/2014/main" id="{521D96CE-F6D4-41AA-A6D7-63FC9E6A84EB}"/>
              </a:ext>
            </a:extLst>
          </p:cNvPr>
          <p:cNvPicPr>
            <a:picLocks noChangeAspect="1"/>
          </p:cNvPicPr>
          <p:nvPr/>
        </p:nvPicPr>
        <p:blipFill rotWithShape="1">
          <a:blip r:embed="rId2">
            <a:duotone>
              <a:prstClr val="black"/>
              <a:schemeClr val="tx2">
                <a:tint val="45000"/>
                <a:satMod val="400000"/>
              </a:schemeClr>
            </a:duotone>
          </a:blip>
          <a:srcRect l="54092" r="19368"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81830A-3BA2-4922-B8A8-650861861848}"/>
                  </a:ext>
                </a:extLst>
              </p:cNvPr>
              <p:cNvSpPr>
                <a:spLocks noGrp="1"/>
              </p:cNvSpPr>
              <p:nvPr>
                <p:ph idx="1"/>
              </p:nvPr>
            </p:nvSpPr>
            <p:spPr>
              <a:xfrm>
                <a:off x="2786047" y="1930401"/>
                <a:ext cx="6487955" cy="4110962"/>
              </a:xfrm>
            </p:spPr>
            <p:txBody>
              <a:bodyPr>
                <a:normAutofit/>
              </a:bodyPr>
              <a:lstStyle/>
              <a:p>
                <a:r>
                  <a:rPr lang="en-US" sz="2000" dirty="0"/>
                  <a:t>Part of soil organic matter is made up of organic carbon. Assuming an organic carbon content of 58% the organic carbon can be calculated once organic matter is found.</a:t>
                </a:r>
              </a:p>
              <a:p>
                <a:pPr>
                  <a:spcAft>
                    <a:spcPts val="800"/>
                  </a:spcAft>
                </a:pPr>
                <a:r>
                  <a:rPr lang="en-US" sz="2000" dirty="0">
                    <a:effectLst/>
                    <a:ea typeface="Calibri" panose="020F0502020204030204" pitchFamily="34" charset="0"/>
                    <a:cs typeface="Times New Roman" panose="02020603050405020304" pitchFamily="18" charset="0"/>
                  </a:rPr>
                  <a:t>To determine the soil organic matter %.</a:t>
                </a:r>
              </a:p>
              <a:p>
                <a:pPr>
                  <a:spcAft>
                    <a:spcPts val="800"/>
                  </a:spcAft>
                </a:pPr>
                <a14:m>
                  <m:oMath xmlns:m="http://schemas.openxmlformats.org/officeDocument/2006/math">
                    <m:f>
                      <m:fPr>
                        <m:ctrlPr>
                          <a:rPr lang="en-IE"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IE" sz="2000" i="1">
                            <a:effectLst/>
                            <a:latin typeface="Cambria Math" panose="02040503050406030204" pitchFamily="18" charset="0"/>
                            <a:ea typeface="Calibri" panose="020F0502020204030204" pitchFamily="34" charset="0"/>
                            <a:cs typeface="Times New Roman" panose="02020603050405020304" pitchFamily="18" charset="0"/>
                          </a:rPr>
                          <m:t>𝑀𝑎𝑠𝑠</m:t>
                        </m:r>
                        <m:r>
                          <a:rPr lang="en-IE" sz="2000" i="1">
                            <a:effectLst/>
                            <a:latin typeface="Cambria Math" panose="02040503050406030204" pitchFamily="18" charset="0"/>
                            <a:ea typeface="Calibri" panose="020F0502020204030204" pitchFamily="34" charset="0"/>
                            <a:cs typeface="Times New Roman" panose="02020603050405020304" pitchFamily="18" charset="0"/>
                          </a:rPr>
                          <m:t> </m:t>
                        </m:r>
                        <m:r>
                          <a:rPr lang="en-IE" sz="2000" i="1">
                            <a:effectLst/>
                            <a:latin typeface="Cambria Math" panose="02040503050406030204" pitchFamily="18" charset="0"/>
                            <a:ea typeface="Calibri" panose="020F0502020204030204" pitchFamily="34" charset="0"/>
                            <a:cs typeface="Times New Roman" panose="02020603050405020304" pitchFamily="18" charset="0"/>
                          </a:rPr>
                          <m:t>𝑜𝑓</m:t>
                        </m:r>
                        <m:r>
                          <a:rPr lang="en-IE" sz="2000" i="1">
                            <a:effectLst/>
                            <a:latin typeface="Cambria Math" panose="02040503050406030204" pitchFamily="18" charset="0"/>
                            <a:ea typeface="Calibri" panose="020F0502020204030204" pitchFamily="34" charset="0"/>
                            <a:cs typeface="Times New Roman" panose="02020603050405020304" pitchFamily="18" charset="0"/>
                          </a:rPr>
                          <m:t> </m:t>
                        </m:r>
                        <m:r>
                          <a:rPr lang="en-IE" sz="2000" i="1">
                            <a:effectLst/>
                            <a:latin typeface="Cambria Math" panose="02040503050406030204" pitchFamily="18" charset="0"/>
                            <a:ea typeface="Calibri" panose="020F0502020204030204" pitchFamily="34" charset="0"/>
                            <a:cs typeface="Times New Roman" panose="02020603050405020304" pitchFamily="18" charset="0"/>
                          </a:rPr>
                          <m:t>𝑆𝑂𝑀</m:t>
                        </m:r>
                      </m:num>
                      <m:den>
                        <m:r>
                          <a:rPr lang="en-IE" sz="2000" i="1">
                            <a:effectLst/>
                            <a:latin typeface="Cambria Math" panose="02040503050406030204" pitchFamily="18" charset="0"/>
                            <a:ea typeface="Calibri" panose="020F0502020204030204" pitchFamily="34" charset="0"/>
                            <a:cs typeface="Times New Roman" panose="02020603050405020304" pitchFamily="18" charset="0"/>
                          </a:rPr>
                          <m:t>𝑇𝑜𝑡𝑎𝑙</m:t>
                        </m:r>
                        <m:r>
                          <a:rPr lang="en-IE" sz="2000" i="1">
                            <a:effectLst/>
                            <a:latin typeface="Cambria Math" panose="02040503050406030204" pitchFamily="18" charset="0"/>
                            <a:ea typeface="Calibri" panose="020F0502020204030204" pitchFamily="34" charset="0"/>
                            <a:cs typeface="Times New Roman" panose="02020603050405020304" pitchFamily="18" charset="0"/>
                          </a:rPr>
                          <m:t> </m:t>
                        </m:r>
                        <m:r>
                          <a:rPr lang="en-IE" sz="2000" i="1">
                            <a:effectLst/>
                            <a:latin typeface="Cambria Math" panose="02040503050406030204" pitchFamily="18" charset="0"/>
                            <a:ea typeface="Calibri" panose="020F0502020204030204" pitchFamily="34" charset="0"/>
                            <a:cs typeface="Times New Roman" panose="02020603050405020304" pitchFamily="18" charset="0"/>
                          </a:rPr>
                          <m:t>𝑚𝑎𝑠𝑠</m:t>
                        </m:r>
                        <m:r>
                          <a:rPr lang="en-IE" sz="2000" i="1">
                            <a:effectLst/>
                            <a:latin typeface="Cambria Math" panose="02040503050406030204" pitchFamily="18" charset="0"/>
                            <a:ea typeface="Calibri" panose="020F0502020204030204" pitchFamily="34" charset="0"/>
                            <a:cs typeface="Times New Roman" panose="02020603050405020304" pitchFamily="18" charset="0"/>
                          </a:rPr>
                          <m:t> </m:t>
                        </m:r>
                        <m:r>
                          <a:rPr lang="en-IE" sz="2000" i="1">
                            <a:effectLst/>
                            <a:latin typeface="Cambria Math" panose="02040503050406030204" pitchFamily="18" charset="0"/>
                            <a:ea typeface="Calibri" panose="020F0502020204030204" pitchFamily="34" charset="0"/>
                            <a:cs typeface="Times New Roman" panose="02020603050405020304" pitchFamily="18" charset="0"/>
                          </a:rPr>
                          <m:t>𝑜𝑓</m:t>
                        </m:r>
                        <m:r>
                          <a:rPr lang="en-IE" sz="2000" i="1">
                            <a:effectLst/>
                            <a:latin typeface="Cambria Math" panose="02040503050406030204" pitchFamily="18" charset="0"/>
                            <a:ea typeface="Calibri" panose="020F0502020204030204" pitchFamily="34" charset="0"/>
                            <a:cs typeface="Times New Roman" panose="02020603050405020304" pitchFamily="18" charset="0"/>
                          </a:rPr>
                          <m:t> </m:t>
                        </m:r>
                        <m:r>
                          <a:rPr lang="en-IE" sz="2000" i="1">
                            <a:effectLst/>
                            <a:latin typeface="Cambria Math" panose="02040503050406030204" pitchFamily="18" charset="0"/>
                            <a:ea typeface="Calibri" panose="020F0502020204030204" pitchFamily="34" charset="0"/>
                            <a:cs typeface="Times New Roman" panose="02020603050405020304" pitchFamily="18" charset="0"/>
                          </a:rPr>
                          <m:t>𝑠𝑜𝑖𝑙</m:t>
                        </m:r>
                      </m:den>
                    </m:f>
                    <m:r>
                      <a:rPr lang="en-IE" sz="2000" i="1">
                        <a:effectLst/>
                        <a:latin typeface="Cambria Math" panose="02040503050406030204" pitchFamily="18" charset="0"/>
                        <a:ea typeface="Calibri" panose="020F0502020204030204" pitchFamily="34" charset="0"/>
                        <a:cs typeface="Times New Roman" panose="02020603050405020304" pitchFamily="18" charset="0"/>
                      </a:rPr>
                      <m:t>𝑥</m:t>
                    </m:r>
                    <m:r>
                      <a:rPr lang="en-IE" sz="2000" i="1">
                        <a:effectLst/>
                        <a:latin typeface="Cambria Math" panose="02040503050406030204" pitchFamily="18" charset="0"/>
                        <a:ea typeface="Calibri" panose="020F0502020204030204" pitchFamily="34" charset="0"/>
                        <a:cs typeface="Times New Roman" panose="02020603050405020304" pitchFamily="18" charset="0"/>
                      </a:rPr>
                      <m:t> 100=%</m:t>
                    </m:r>
                    <m:r>
                      <a:rPr lang="en-IE" sz="2000" i="1">
                        <a:effectLst/>
                        <a:latin typeface="Cambria Math" panose="02040503050406030204" pitchFamily="18" charset="0"/>
                        <a:ea typeface="Calibri" panose="020F0502020204030204" pitchFamily="34" charset="0"/>
                        <a:cs typeface="Times New Roman" panose="02020603050405020304" pitchFamily="18" charset="0"/>
                      </a:rPr>
                      <m:t>𝑂𝑀</m:t>
                    </m:r>
                  </m:oMath>
                </a14:m>
                <a:endParaRPr lang="en-IE" sz="2000" dirty="0">
                  <a:effectLst/>
                  <a:ea typeface="Calibri" panose="020F0502020204030204" pitchFamily="34" charset="0"/>
                  <a:cs typeface="Times New Roman" panose="02020603050405020304" pitchFamily="18" charset="0"/>
                </a:endParaRPr>
              </a:p>
              <a:p>
                <a:pPr>
                  <a:spcAft>
                    <a:spcPts val="800"/>
                  </a:spcAft>
                </a:pPr>
                <a:r>
                  <a:rPr lang="en-IE" sz="2000" dirty="0">
                    <a:effectLst/>
                    <a:ea typeface="Calibri" panose="020F0502020204030204" pitchFamily="34" charset="0"/>
                    <a:cs typeface="Times New Roman" panose="02020603050405020304" pitchFamily="18" charset="0"/>
                  </a:rPr>
                  <a:t>Soil Organic Carbon = (SOC) Soil Organic Matter (SOM) x 0.58</a:t>
                </a:r>
              </a:p>
              <a:p>
                <a:pPr>
                  <a:spcAft>
                    <a:spcPts val="800"/>
                  </a:spcAft>
                </a:pPr>
                <a:r>
                  <a:rPr lang="en-IE" sz="2000" dirty="0">
                    <a:effectLst/>
                    <a:ea typeface="Calibri" panose="020F0502020204030204" pitchFamily="34" charset="0"/>
                    <a:cs typeface="Times New Roman" panose="02020603050405020304" pitchFamily="18" charset="0"/>
                  </a:rPr>
                  <a:t>%SOC = %SOM x 0.58</a:t>
                </a:r>
              </a:p>
              <a:p>
                <a:endParaRPr lang="en-IE" sz="2000" dirty="0"/>
              </a:p>
            </p:txBody>
          </p:sp>
        </mc:Choice>
        <mc:Fallback xmlns="">
          <p:sp>
            <p:nvSpPr>
              <p:cNvPr id="3" name="Content Placeholder 2">
                <a:extLst>
                  <a:ext uri="{FF2B5EF4-FFF2-40B4-BE49-F238E27FC236}">
                    <a16:creationId xmlns:a16="http://schemas.microsoft.com/office/drawing/2014/main" id="{F081830A-3BA2-4922-B8A8-650861861848}"/>
                  </a:ext>
                </a:extLst>
              </p:cNvPr>
              <p:cNvSpPr>
                <a:spLocks noGrp="1" noRot="1" noChangeAspect="1" noMove="1" noResize="1" noEditPoints="1" noAdjustHandles="1" noChangeArrowheads="1" noChangeShapeType="1" noTextEdit="1"/>
              </p:cNvSpPr>
              <p:nvPr>
                <p:ph idx="1"/>
              </p:nvPr>
            </p:nvSpPr>
            <p:spPr>
              <a:xfrm>
                <a:off x="2786047" y="1930401"/>
                <a:ext cx="6487955" cy="4110962"/>
              </a:xfrm>
              <a:blipFill>
                <a:blip r:embed="rId3"/>
                <a:stretch>
                  <a:fillRect l="-391" t="-926" r="-195"/>
                </a:stretch>
              </a:blipFill>
            </p:spPr>
            <p:txBody>
              <a:bodyPr/>
              <a:lstStyle/>
              <a:p>
                <a:r>
                  <a:rPr lang="en-US">
                    <a:noFill/>
                  </a:rPr>
                  <a:t> </a:t>
                </a:r>
              </a:p>
            </p:txBody>
          </p:sp>
        </mc:Fallback>
      </mc:AlternateContent>
    </p:spTree>
    <p:extLst>
      <p:ext uri="{BB962C8B-B14F-4D97-AF65-F5344CB8AC3E}">
        <p14:creationId xmlns:p14="http://schemas.microsoft.com/office/powerpoint/2010/main" val="115491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D763-2A2A-406E-A9B1-1E86BCC54BD8}"/>
              </a:ext>
            </a:extLst>
          </p:cNvPr>
          <p:cNvSpPr>
            <a:spLocks noGrp="1"/>
          </p:cNvSpPr>
          <p:nvPr>
            <p:ph type="title"/>
          </p:nvPr>
        </p:nvSpPr>
        <p:spPr>
          <a:xfrm>
            <a:off x="2786047" y="609600"/>
            <a:ext cx="6487955" cy="1320800"/>
          </a:xfrm>
        </p:spPr>
        <p:txBody>
          <a:bodyPr>
            <a:normAutofit/>
          </a:bodyPr>
          <a:lstStyle/>
          <a:p>
            <a:r>
              <a:rPr lang="en-IE" dirty="0"/>
              <a:t>Soil Organic Carbon</a:t>
            </a:r>
          </a:p>
        </p:txBody>
      </p:sp>
      <p:pic>
        <p:nvPicPr>
          <p:cNvPr id="5" name="Picture 4" descr="Seedlings growing in a garden with sunlight">
            <a:extLst>
              <a:ext uri="{FF2B5EF4-FFF2-40B4-BE49-F238E27FC236}">
                <a16:creationId xmlns:a16="http://schemas.microsoft.com/office/drawing/2014/main" id="{5B6646DC-3807-4CF0-A36C-6D25C5753A81}"/>
              </a:ext>
            </a:extLst>
          </p:cNvPr>
          <p:cNvPicPr>
            <a:picLocks noChangeAspect="1"/>
          </p:cNvPicPr>
          <p:nvPr/>
        </p:nvPicPr>
        <p:blipFill rotWithShape="1">
          <a:blip r:embed="rId2">
            <a:duotone>
              <a:prstClr val="black"/>
              <a:schemeClr val="tx2">
                <a:tint val="45000"/>
                <a:satMod val="400000"/>
              </a:schemeClr>
            </a:duotone>
          </a:blip>
          <a:srcRect l="54092" r="19368"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78FF65-64C5-4468-A821-FD6AAD86245D}"/>
                  </a:ext>
                </a:extLst>
              </p:cNvPr>
              <p:cNvSpPr>
                <a:spLocks noGrp="1"/>
              </p:cNvSpPr>
              <p:nvPr>
                <p:ph idx="1"/>
              </p:nvPr>
            </p:nvSpPr>
            <p:spPr>
              <a:xfrm>
                <a:off x="2786047" y="2160589"/>
                <a:ext cx="6487955" cy="3880773"/>
              </a:xfrm>
            </p:spPr>
            <p:txBody>
              <a:bodyPr>
                <a:normAutofit/>
              </a:bodyPr>
              <a:lstStyle/>
              <a:p>
                <a:pPr>
                  <a:spcAft>
                    <a:spcPts val="800"/>
                  </a:spcAft>
                </a:pPr>
                <a:r>
                  <a:rPr lang="en-IE" sz="2000" dirty="0">
                    <a:effectLst/>
                    <a:ea typeface="Calibri" panose="020F0502020204030204" pitchFamily="34" charset="0"/>
                    <a:cs typeface="Times New Roman" panose="02020603050405020304" pitchFamily="18" charset="0"/>
                  </a:rPr>
                  <a:t>e.g. Soil organic matter was found to be 2.7g in a 50g sample. Determine soil organic matter % and soil organic carbon %.</a:t>
                </a:r>
              </a:p>
              <a:p>
                <a:pPr>
                  <a:spcAft>
                    <a:spcPts val="800"/>
                  </a:spcAft>
                </a:pPr>
                <a14:m>
                  <m:oMath xmlns:m="http://schemas.openxmlformats.org/officeDocument/2006/math">
                    <m:f>
                      <m:fPr>
                        <m:ctrlPr>
                          <a:rPr lang="en-IE"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IE" sz="20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IE" sz="2000" i="1">
                            <a:effectLst/>
                            <a:latin typeface="Cambria Math" panose="02040503050406030204" pitchFamily="18" charset="0"/>
                            <a:ea typeface="Calibri" panose="020F0502020204030204" pitchFamily="34" charset="0"/>
                            <a:cs typeface="Times New Roman" panose="02020603050405020304" pitchFamily="18" charset="0"/>
                          </a:rPr>
                          <m:t>50</m:t>
                        </m:r>
                      </m:den>
                    </m:f>
                    <m:r>
                      <a:rPr lang="en-IE" sz="2000" i="1">
                        <a:effectLst/>
                        <a:latin typeface="Cambria Math" panose="02040503050406030204" pitchFamily="18" charset="0"/>
                        <a:ea typeface="Calibri" panose="020F0502020204030204" pitchFamily="34" charset="0"/>
                        <a:cs typeface="Times New Roman" panose="02020603050405020304" pitchFamily="18" charset="0"/>
                      </a:rPr>
                      <m:t>𝑥</m:t>
                    </m:r>
                    <m:r>
                      <a:rPr lang="en-IE" sz="2000" i="1">
                        <a:effectLst/>
                        <a:latin typeface="Cambria Math" panose="02040503050406030204" pitchFamily="18" charset="0"/>
                        <a:ea typeface="Calibri" panose="020F0502020204030204" pitchFamily="34" charset="0"/>
                        <a:cs typeface="Times New Roman" panose="02020603050405020304" pitchFamily="18" charset="0"/>
                      </a:rPr>
                      <m:t> 100=5.4%</m:t>
                    </m:r>
                    <m:r>
                      <a:rPr lang="en-IE" sz="2000" i="1">
                        <a:effectLst/>
                        <a:latin typeface="Cambria Math" panose="02040503050406030204" pitchFamily="18" charset="0"/>
                        <a:ea typeface="Calibri" panose="020F0502020204030204" pitchFamily="34" charset="0"/>
                        <a:cs typeface="Times New Roman" panose="02020603050405020304" pitchFamily="18" charset="0"/>
                      </a:rPr>
                      <m:t>𝑂𝑀</m:t>
                    </m:r>
                  </m:oMath>
                </a14:m>
                <a:r>
                  <a:rPr lang="en-IE" sz="2000" dirty="0">
                    <a:effectLst/>
                    <a:ea typeface="Times New Roman" panose="02020603050405020304" pitchFamily="18" charset="0"/>
                    <a:cs typeface="Times New Roman" panose="02020603050405020304" pitchFamily="18" charset="0"/>
                  </a:rPr>
                  <a:t> </a:t>
                </a:r>
                <a:endParaRPr lang="en-IE" sz="2000" dirty="0">
                  <a:effectLst/>
                  <a:ea typeface="Calibri" panose="020F0502020204030204" pitchFamily="34" charset="0"/>
                  <a:cs typeface="Times New Roman" panose="02020603050405020304" pitchFamily="18" charset="0"/>
                </a:endParaRPr>
              </a:p>
              <a:p>
                <a:pPr>
                  <a:spcAft>
                    <a:spcPts val="800"/>
                  </a:spcAft>
                </a:pPr>
                <a:r>
                  <a:rPr lang="en-IE" sz="2000" dirty="0">
                    <a:effectLst/>
                    <a:ea typeface="Times New Roman" panose="02020603050405020304" pitchFamily="18" charset="0"/>
                    <a:cs typeface="Times New Roman" panose="02020603050405020304" pitchFamily="18" charset="0"/>
                  </a:rPr>
                  <a:t>% Soil OC = 5.4% x 0.58</a:t>
                </a:r>
                <a:endParaRPr lang="en-IE" sz="2000" dirty="0">
                  <a:effectLst/>
                  <a:ea typeface="Calibri" panose="020F0502020204030204" pitchFamily="34" charset="0"/>
                  <a:cs typeface="Times New Roman" panose="02020603050405020304" pitchFamily="18" charset="0"/>
                </a:endParaRPr>
              </a:p>
              <a:p>
                <a:pPr>
                  <a:spcAft>
                    <a:spcPts val="800"/>
                  </a:spcAft>
                </a:pPr>
                <a:r>
                  <a:rPr lang="en-IE" sz="2000" dirty="0">
                    <a:effectLst/>
                    <a:ea typeface="Times New Roman" panose="02020603050405020304" pitchFamily="18" charset="0"/>
                    <a:cs typeface="Times New Roman" panose="02020603050405020304" pitchFamily="18" charset="0"/>
                  </a:rPr>
                  <a:t>% Soil OC = 3.132%</a:t>
                </a:r>
                <a:endParaRPr lang="en-IE" sz="2000" dirty="0">
                  <a:effectLst/>
                  <a:ea typeface="Calibri" panose="020F0502020204030204" pitchFamily="34" charset="0"/>
                  <a:cs typeface="Times New Roman" panose="02020603050405020304" pitchFamily="18" charset="0"/>
                </a:endParaRPr>
              </a:p>
              <a:p>
                <a:endParaRPr lang="en-IE" sz="2000" dirty="0"/>
              </a:p>
            </p:txBody>
          </p:sp>
        </mc:Choice>
        <mc:Fallback xmlns="">
          <p:sp>
            <p:nvSpPr>
              <p:cNvPr id="3" name="Content Placeholder 2">
                <a:extLst>
                  <a:ext uri="{FF2B5EF4-FFF2-40B4-BE49-F238E27FC236}">
                    <a16:creationId xmlns:a16="http://schemas.microsoft.com/office/drawing/2014/main" id="{0178FF65-64C5-4468-A821-FD6AAD86245D}"/>
                  </a:ext>
                </a:extLst>
              </p:cNvPr>
              <p:cNvSpPr>
                <a:spLocks noGrp="1" noRot="1" noChangeAspect="1" noMove="1" noResize="1" noEditPoints="1" noAdjustHandles="1" noChangeArrowheads="1" noChangeShapeType="1" noTextEdit="1"/>
              </p:cNvSpPr>
              <p:nvPr>
                <p:ph idx="1"/>
              </p:nvPr>
            </p:nvSpPr>
            <p:spPr>
              <a:xfrm>
                <a:off x="2786047" y="2160589"/>
                <a:ext cx="6487955" cy="3880773"/>
              </a:xfrm>
              <a:blipFill>
                <a:blip r:embed="rId3"/>
                <a:stretch>
                  <a:fillRect l="-391" t="-651"/>
                </a:stretch>
              </a:blipFill>
            </p:spPr>
            <p:txBody>
              <a:bodyPr/>
              <a:lstStyle/>
              <a:p>
                <a:r>
                  <a:rPr lang="en-US">
                    <a:noFill/>
                  </a:rPr>
                  <a:t> </a:t>
                </a:r>
              </a:p>
            </p:txBody>
          </p:sp>
        </mc:Fallback>
      </mc:AlternateContent>
    </p:spTree>
    <p:extLst>
      <p:ext uri="{BB962C8B-B14F-4D97-AF65-F5344CB8AC3E}">
        <p14:creationId xmlns:p14="http://schemas.microsoft.com/office/powerpoint/2010/main" val="39967878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{693E321A-6BC2-0547-A3E8-B334C3EAA268}tf10001060</Template>
  <TotalTime>36</TotalTime>
  <Words>1050</Words>
  <Application>Microsoft Macintosh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 Math</vt:lpstr>
      <vt:lpstr>Trebuchet MS</vt:lpstr>
      <vt:lpstr>Wingdings 3</vt:lpstr>
      <vt:lpstr>Facet</vt:lpstr>
      <vt:lpstr>Soil</vt:lpstr>
      <vt:lpstr>Learning Outcomes</vt:lpstr>
      <vt:lpstr>Soil Microbiome</vt:lpstr>
      <vt:lpstr>Rhizosphere</vt:lpstr>
      <vt:lpstr>Earthworms</vt:lpstr>
      <vt:lpstr>Organic Matter</vt:lpstr>
      <vt:lpstr>Organic Matter</vt:lpstr>
      <vt:lpstr>Soil Organic Carbon</vt:lpstr>
      <vt:lpstr>Soil Organic Carbon</vt:lpstr>
      <vt:lpstr>Nitrogen Cycle</vt:lpstr>
      <vt:lpstr>Nitrogen Cycle</vt:lpstr>
      <vt:lpstr>Nitrogen Cycle</vt:lpstr>
      <vt:lpstr>Carbon cycle</vt:lpstr>
      <vt:lpstr>Carbon cycle</vt:lpstr>
      <vt:lpstr>Carbon cycle</vt:lpstr>
      <vt:lpstr>Carbon Sequestration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dc:title>
  <dc:creator>Loraine Haugh</dc:creator>
  <cp:lastModifiedBy>Elaine Barry (Design)</cp:lastModifiedBy>
  <cp:revision>39</cp:revision>
  <dcterms:created xsi:type="dcterms:W3CDTF">2020-07-17T12:29:41Z</dcterms:created>
  <dcterms:modified xsi:type="dcterms:W3CDTF">2021-08-03T11:12:57Z</dcterms:modified>
</cp:coreProperties>
</file>